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57" r:id="rId4"/>
    <p:sldId id="261" r:id="rId5"/>
    <p:sldId id="260" r:id="rId6"/>
    <p:sldId id="277" r:id="rId7"/>
    <p:sldId id="281" r:id="rId8"/>
    <p:sldId id="278" r:id="rId9"/>
    <p:sldId id="280" r:id="rId10"/>
    <p:sldId id="264" r:id="rId11"/>
    <p:sldId id="282" r:id="rId12"/>
    <p:sldId id="283" r:id="rId13"/>
    <p:sldId id="284" r:id="rId15"/>
    <p:sldId id="285" r:id="rId16"/>
    <p:sldId id="286" r:id="rId17"/>
    <p:sldId id="287" r:id="rId18"/>
    <p:sldId id="288" r:id="rId19"/>
    <p:sldId id="289" r:id="rId20"/>
    <p:sldId id="273"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B34"/>
    <a:srgbClr val="FFD53B"/>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8" d="100"/>
          <a:sy n="78" d="100"/>
        </p:scale>
        <p:origin x="-90" y="-1572"/>
      </p:cViewPr>
      <p:guideLst>
        <p:guide orient="horz" pos="55"/>
        <p:guide orient="horz" pos="3162"/>
        <p:guide pos="1033"/>
        <p:guide pos="5579"/>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B14FB87-1901-4946-945F-E9F5825E4CDE}" type="doc">
      <dgm:prSet loTypeId="process" loCatId="process" qsTypeId="urn:microsoft.com/office/officeart/2005/8/quickstyle/simple1" qsCatId="simple" csTypeId="urn:microsoft.com/office/officeart/2005/8/colors/accent1_2" csCatId="accent1" phldr="0"/>
      <dgm:spPr/>
      <dgm:t>
        <a:bodyPr/>
        <a:p>
          <a:endParaRPr lang="en-US"/>
        </a:p>
      </dgm:t>
    </dgm:pt>
    <dgm:pt modelId="{FF6816F9-8B1F-4E9C-A26B-E37B2D8CAD02}">
      <dgm:prSet phldrT="[Text]" phldr="0" custT="0"/>
      <dgm:spPr/>
      <dgm:t>
        <a:bodyPr vert="horz" wrap="square"/>
        <a:p>
          <a:pPr>
            <a:lnSpc>
              <a:spcPct val="100000"/>
            </a:lnSpc>
            <a:spcBef>
              <a:spcPct val="0"/>
            </a:spcBef>
            <a:spcAft>
              <a:spcPct val="35000"/>
            </a:spcAft>
          </a:pPr>
          <a:r>
            <a:rPr lang="zh-CN" altLang="en-US"/>
            <a:t>天空校正</a:t>
          </a:r>
          <a:endParaRPr lang="zh-CN" altLang="en-US"/>
        </a:p>
      </dgm:t>
    </dgm:pt>
    <dgm:pt modelId="{3F3ABDF3-5E92-4AED-B92A-5BC3771A65F1}" cxnId="{2AA99930-F569-4E8B-A943-9A9AF8D63AEA}" type="parTrans">
      <dgm:prSet/>
      <dgm:spPr/>
      <dgm:t>
        <a:bodyPr/>
        <a:p>
          <a:endParaRPr lang="en-US"/>
        </a:p>
      </dgm:t>
    </dgm:pt>
    <dgm:pt modelId="{017E7458-08E2-4A38-90B1-F23D6643B593}" cxnId="{2AA99930-F569-4E8B-A943-9A9AF8D63AEA}" type="sibTrans">
      <dgm:prSet/>
      <dgm:spPr/>
      <dgm:t>
        <a:bodyPr/>
        <a:p>
          <a:endParaRPr lang="en-US"/>
        </a:p>
      </dgm:t>
    </dgm:pt>
    <dgm:pt modelId="{D3517ED2-04F1-4DF0-AD2A-778939D0B049}">
      <dgm:prSet phldrT="[Text]" phldr="0" custT="0"/>
      <dgm:spPr/>
      <dgm:t>
        <a:bodyPr vert="horz" wrap="square"/>
        <a:p>
          <a:pPr>
            <a:lnSpc>
              <a:spcPct val="100000"/>
            </a:lnSpc>
            <a:spcBef>
              <a:spcPct val="0"/>
            </a:spcBef>
            <a:spcAft>
              <a:spcPct val="35000"/>
            </a:spcAft>
          </a:pPr>
          <a:r>
            <a:rPr lang="zh-CN" altLang="en-US"/>
            <a:t>大气较差折射</a:t>
          </a:r>
          <a:r>
            <a:rPr lang="zh-CN" altLang="en-US"/>
            <a:t/>
          </a:r>
          <a:endParaRPr lang="zh-CN" altLang="en-US"/>
        </a:p>
      </dgm:t>
    </dgm:pt>
    <dgm:pt modelId="{DABD1105-132E-49B3-A30B-ACDF3964CDA3}" cxnId="{6D4C18E5-12D8-4336-BF63-907122DED48B}" type="parTrans">
      <dgm:prSet/>
      <dgm:spPr/>
      <dgm:t>
        <a:bodyPr/>
        <a:p>
          <a:endParaRPr lang="en-US"/>
        </a:p>
      </dgm:t>
    </dgm:pt>
    <dgm:pt modelId="{E86D14E2-4A00-4A7D-82CD-FC4B78EDE1E7}" cxnId="{6D4C18E5-12D8-4336-BF63-907122DED48B}" type="sibTrans">
      <dgm:prSet/>
      <dgm:spPr/>
      <dgm:t>
        <a:bodyPr/>
        <a:p>
          <a:endParaRPr lang="en-US"/>
        </a:p>
      </dgm:t>
    </dgm:pt>
    <dgm:pt modelId="{30143F43-DAAC-4D6A-B820-9B349D4B17E0}">
      <dgm:prSet phldrT="[Text]" phldr="0" custT="0"/>
      <dgm:spPr/>
      <dgm:t>
        <a:bodyPr vert="horz" wrap="square"/>
        <a:p>
          <a:pPr>
            <a:lnSpc>
              <a:spcPct val="100000"/>
            </a:lnSpc>
            <a:spcBef>
              <a:spcPct val="0"/>
            </a:spcBef>
            <a:spcAft>
              <a:spcPct val="35000"/>
            </a:spcAft>
          </a:pPr>
          <a:r>
            <a:rPr lang="zh-CN" altLang="en-US"/>
            <a:t>地源线校正</a:t>
          </a:r>
          <a:r>
            <a:rPr lang="zh-CN" altLang="en-US"/>
            <a:t/>
          </a:r>
          <a:endParaRPr lang="zh-CN" altLang="en-US"/>
        </a:p>
      </dgm:t>
    </dgm:pt>
    <dgm:pt modelId="{EF354106-CF97-4F92-B11A-CCEAA15115BE}" cxnId="{AB797648-13F8-43FF-A0A5-67679B450BCC}" type="parTrans">
      <dgm:prSet/>
      <dgm:spPr/>
      <dgm:t>
        <a:bodyPr/>
        <a:p>
          <a:endParaRPr lang="en-US"/>
        </a:p>
      </dgm:t>
    </dgm:pt>
    <dgm:pt modelId="{1CA7AF19-91EC-4BD3-8846-560F8A95DA13}" cxnId="{AB797648-13F8-43FF-A0A5-67679B450BCC}" type="sibTrans">
      <dgm:prSet/>
      <dgm:spPr/>
      <dgm:t>
        <a:bodyPr/>
        <a:p>
          <a:endParaRPr lang="en-US"/>
        </a:p>
      </dgm:t>
    </dgm:pt>
    <dgm:pt modelId="{30250A60-646A-4A6B-B964-69C93C77CF13}">
      <dgm:prSet phldrT="[Text]" phldr="0" custT="0"/>
      <dgm:spPr/>
      <dgm:t>
        <a:bodyPr vert="horz" wrap="square"/>
        <a:p>
          <a:pPr>
            <a:lnSpc>
              <a:spcPct val="100000"/>
            </a:lnSpc>
            <a:spcBef>
              <a:spcPct val="0"/>
            </a:spcBef>
            <a:spcAft>
              <a:spcPct val="35000"/>
            </a:spcAft>
          </a:pPr>
          <a:r>
            <a:rPr lang="zh-CN" altLang="en-US"/>
            <a:t>恒星际线校正</a:t>
          </a:r>
          <a:r>
            <a:rPr lang="zh-CN" altLang="en-US"/>
            <a:t/>
          </a:r>
          <a:endParaRPr lang="zh-CN" altLang="en-US"/>
        </a:p>
      </dgm:t>
    </dgm:pt>
    <dgm:pt modelId="{001B88AA-42CD-43B4-A9B9-B8BB00D853AA}" cxnId="{2D0EB195-F20F-41D8-9C88-E10DCD3DA047}" type="parTrans">
      <dgm:prSet/>
      <dgm:spPr/>
      <dgm:t>
        <a:bodyPr/>
        <a:p>
          <a:endParaRPr lang="en-US"/>
        </a:p>
      </dgm:t>
    </dgm:pt>
    <dgm:pt modelId="{1CAF3046-0BD9-424B-9529-08C7A9E7CFF5}" cxnId="{2D0EB195-F20F-41D8-9C88-E10DCD3DA047}" type="sibTrans">
      <dgm:prSet/>
      <dgm:spPr/>
      <dgm:t>
        <a:bodyPr/>
        <a:p>
          <a:endParaRPr lang="en-US"/>
        </a:p>
      </dgm:t>
    </dgm:pt>
    <dgm:pt modelId="{7266A280-3651-4310-AF78-3212E69C6C64}">
      <dgm:prSet phldrT="[Text]" phldr="0" custT="0"/>
      <dgm:spPr/>
      <dgm:t>
        <a:bodyPr vert="horz" wrap="square"/>
        <a:p>
          <a:pPr>
            <a:lnSpc>
              <a:spcPct val="100000"/>
            </a:lnSpc>
            <a:spcBef>
              <a:spcPct val="0"/>
            </a:spcBef>
            <a:spcAft>
              <a:spcPct val="35000"/>
            </a:spcAft>
          </a:pPr>
          <a:r>
            <a:rPr lang="zh-CN" altLang="en-US"/>
            <a:t>恒星光谱校正</a:t>
          </a:r>
          <a:r>
            <a:rPr lang="zh-CN" altLang="en-US"/>
            <a:t/>
          </a:r>
          <a:endParaRPr lang="zh-CN" altLang="en-US"/>
        </a:p>
      </dgm:t>
    </dgm:pt>
    <dgm:pt modelId="{C1E4A8BF-0244-4884-96E4-C8B87B8ACA98}" cxnId="{289D7BCC-C79F-43E2-B0F1-8F85684BA0CA}" type="parTrans">
      <dgm:prSet/>
      <dgm:spPr/>
      <dgm:t>
        <a:bodyPr/>
        <a:p>
          <a:endParaRPr lang="en-US"/>
        </a:p>
      </dgm:t>
    </dgm:pt>
    <dgm:pt modelId="{6AFED888-F489-4D77-862A-5BC235551EE6}" cxnId="{289D7BCC-C79F-43E2-B0F1-8F85684BA0CA}" type="sibTrans">
      <dgm:prSet/>
      <dgm:spPr/>
      <dgm:t>
        <a:bodyPr/>
        <a:p>
          <a:endParaRPr lang="en-US"/>
        </a:p>
      </dgm:t>
    </dgm:pt>
    <dgm:pt modelId="{A16D0BA6-4C89-4120-8E8A-5F944FF515E4}">
      <dgm:prSet phldrT="[Text]" phldr="0" custT="0"/>
      <dgm:spPr/>
      <dgm:t>
        <a:bodyPr vert="horz" wrap="square"/>
        <a:p>
          <a:pPr>
            <a:lnSpc>
              <a:spcPct val="100000"/>
            </a:lnSpc>
            <a:spcBef>
              <a:spcPct val="0"/>
            </a:spcBef>
            <a:spcAft>
              <a:spcPct val="35000"/>
            </a:spcAft>
          </a:pPr>
          <a:r>
            <a:rPr lang="zh-CN" altLang="en-US"/>
            <a:t>透射光谱准备</a:t>
          </a:r>
          <a:endParaRPr lang="zh-CN" altLang="en-US"/>
        </a:p>
      </dgm:t>
    </dgm:pt>
    <dgm:pt modelId="{AF3A76BC-54CD-4146-AA24-C098EDA2E435}" cxnId="{6C9DCC47-AFF4-4C57-8B40-64C7474B8C2B}" type="parTrans">
      <dgm:prSet/>
      <dgm:spPr/>
      <dgm:t>
        <a:bodyPr/>
        <a:p>
          <a:endParaRPr lang="en-US"/>
        </a:p>
      </dgm:t>
    </dgm:pt>
    <dgm:pt modelId="{2B48A28B-42A9-4266-AAA9-7790AD800AD8}" cxnId="{6C9DCC47-AFF4-4C57-8B40-64C7474B8C2B}" type="sibTrans">
      <dgm:prSet/>
      <dgm:spPr/>
      <dgm:t>
        <a:bodyPr/>
        <a:p>
          <a:endParaRPr lang="en-US"/>
        </a:p>
      </dgm:t>
    </dgm:pt>
    <dgm:pt modelId="{EBB6C6E3-302E-44D4-AF35-73CFD913E3DF}">
      <dgm:prSet phldrT="[Text]" phldr="0" custT="0"/>
      <dgm:spPr/>
      <dgm:t>
        <a:bodyPr vert="horz" wrap="square"/>
        <a:p>
          <a:pPr>
            <a:lnSpc>
              <a:spcPct val="100000"/>
            </a:lnSpc>
            <a:spcBef>
              <a:spcPct val="0"/>
            </a:spcBef>
            <a:spcAft>
              <a:spcPct val="35000"/>
            </a:spcAft>
          </a:pPr>
          <a:r>
            <a:rPr lang="en-US"/>
            <a:t>CLV</a:t>
          </a:r>
          <a:r>
            <a:rPr lang="zh-CN" altLang="en-US"/>
            <a:t>和</a:t>
          </a:r>
          <a:r>
            <a:rPr lang="en-US" altLang="zh-CN"/>
            <a:t>RM</a:t>
          </a:r>
          <a:r>
            <a:rPr lang="zh-CN" altLang="en-US"/>
            <a:t>效应</a:t>
          </a:r>
          <a:r>
            <a:rPr lang="zh-CN" altLang="en-US"/>
            <a:t/>
          </a:r>
          <a:endParaRPr lang="zh-CN" altLang="en-US"/>
        </a:p>
      </dgm:t>
    </dgm:pt>
    <dgm:pt modelId="{3C968C2D-52B0-4C2F-973D-302FFB4B20DF}" cxnId="{42443CBD-0933-4F08-80D2-7E4094E67A4C}" type="parTrans">
      <dgm:prSet/>
      <dgm:spPr/>
      <dgm:t>
        <a:bodyPr/>
        <a:p>
          <a:endParaRPr lang="en-US"/>
        </a:p>
      </dgm:t>
    </dgm:pt>
    <dgm:pt modelId="{6350159D-883A-46B9-9BD4-90E34CEB97D4}" cxnId="{42443CBD-0933-4F08-80D2-7E4094E67A4C}" type="sibTrans">
      <dgm:prSet/>
      <dgm:spPr/>
      <dgm:t>
        <a:bodyPr/>
        <a:p>
          <a:endParaRPr lang="en-US"/>
        </a:p>
      </dgm:t>
    </dgm:pt>
    <dgm:pt modelId="{1E29CA6F-4CAA-47ED-9898-791D8A3214D1}">
      <dgm:prSet phldrT="[Text]" phldr="0" custT="0"/>
      <dgm:spPr/>
      <dgm:t>
        <a:bodyPr vert="horz" wrap="square"/>
        <a:p>
          <a:pPr>
            <a:lnSpc>
              <a:spcPct val="100000"/>
            </a:lnSpc>
            <a:spcBef>
              <a:spcPct val="0"/>
            </a:spcBef>
            <a:spcAft>
              <a:spcPct val="35000"/>
            </a:spcAft>
          </a:pPr>
          <a:r>
            <a:rPr lang="en-US"/>
            <a:t>MCMC</a:t>
          </a:r>
          <a:r>
            <a:rPr lang="zh-CN" altLang="en-US"/>
            <a:t>分析</a:t>
          </a:r>
          <a:r>
            <a:rPr lang="zh-CN" altLang="en-US"/>
            <a:t/>
          </a:r>
          <a:endParaRPr lang="zh-CN" altLang="en-US"/>
        </a:p>
      </dgm:t>
    </dgm:pt>
    <dgm:pt modelId="{365E6B63-E849-45DD-A94F-0FD9384D84DA}" cxnId="{DD9AB0D8-F1D1-431C-8144-C0F13873F85F}" type="parTrans">
      <dgm:prSet/>
      <dgm:spPr/>
      <dgm:t>
        <a:bodyPr/>
        <a:p>
          <a:endParaRPr lang="en-US"/>
        </a:p>
      </dgm:t>
    </dgm:pt>
    <dgm:pt modelId="{06E00C5E-4617-496E-80AA-4CFACB409620}" cxnId="{DD9AB0D8-F1D1-431C-8144-C0F13873F85F}" type="sibTrans">
      <dgm:prSet/>
      <dgm:spPr/>
      <dgm:t>
        <a:bodyPr/>
        <a:p>
          <a:endParaRPr lang="en-US"/>
        </a:p>
      </dgm:t>
    </dgm:pt>
    <dgm:pt modelId="{8E4887AB-1E20-447B-A136-82CF4F9F61D2}">
      <dgm:prSet phldrT="[Text]" phldr="0" custT="0"/>
      <dgm:spPr/>
      <dgm:t>
        <a:bodyPr vert="horz" wrap="square"/>
        <a:p>
          <a:pPr>
            <a:lnSpc>
              <a:spcPct val="100000"/>
            </a:lnSpc>
            <a:spcBef>
              <a:spcPct val="0"/>
            </a:spcBef>
            <a:spcAft>
              <a:spcPct val="35000"/>
            </a:spcAft>
          </a:pPr>
          <a:r>
            <a:rPr lang="zh-CN" altLang="en-US"/>
            <a:t>最终透射光谱</a:t>
          </a:r>
          <a:endParaRPr lang="zh-CN" altLang="en-US"/>
        </a:p>
      </dgm:t>
    </dgm:pt>
    <dgm:pt modelId="{D1A0E40A-0965-499D-80B2-54B3E40A3C0F}" cxnId="{0CCEFB05-EF74-4C6A-ACD0-336AD06F41C6}" type="parTrans">
      <dgm:prSet/>
      <dgm:spPr/>
      <dgm:t>
        <a:bodyPr/>
        <a:p>
          <a:endParaRPr lang="en-US"/>
        </a:p>
      </dgm:t>
    </dgm:pt>
    <dgm:pt modelId="{6F6E1382-1ACF-4749-974D-2571DE607CFC}" cxnId="{0CCEFB05-EF74-4C6A-ACD0-336AD06F41C6}" type="sibTrans">
      <dgm:prSet/>
      <dgm:spPr/>
      <dgm:t>
        <a:bodyPr/>
        <a:p>
          <a:endParaRPr lang="en-US"/>
        </a:p>
      </dgm:t>
    </dgm:pt>
    <dgm:pt modelId="{C1FD66E5-34D2-40FD-8E77-3DCC5F7DC0D9}" type="pres">
      <dgm:prSet presAssocID="{DB14FB87-1901-4946-945F-E9F5825E4CDE}" presName="diagram" presStyleCnt="0">
        <dgm:presLayoutVars>
          <dgm:dir/>
          <dgm:resizeHandles/>
        </dgm:presLayoutVars>
      </dgm:prSet>
      <dgm:spPr/>
    </dgm:pt>
    <dgm:pt modelId="{113BF7B5-C2F4-4603-B592-907BBD2072AD}" type="pres">
      <dgm:prSet presAssocID="{FF6816F9-8B1F-4E9C-A26B-E37B2D8CAD02}" presName="firstNode" presStyleLbl="node1" presStyleIdx="0" presStyleCnt="9">
        <dgm:presLayoutVars>
          <dgm:bulletEnabled val="1"/>
        </dgm:presLayoutVars>
      </dgm:prSet>
      <dgm:spPr/>
    </dgm:pt>
    <dgm:pt modelId="{72B0B93E-C926-4A91-965C-4ABA13BD321C}" type="pres">
      <dgm:prSet presAssocID="{017E7458-08E2-4A38-90B1-F23D6643B593}" presName="sibTrans" presStyleLbl="sibTrans2D1" presStyleIdx="0" presStyleCnt="8"/>
      <dgm:spPr/>
    </dgm:pt>
    <dgm:pt modelId="{9DBBC022-5CF2-4065-86A8-04C952652DB9}" type="pres">
      <dgm:prSet presAssocID="{D3517ED2-04F1-4DF0-AD2A-778939D0B049}" presName="middleNode" presStyleCnt="0"/>
      <dgm:spPr/>
    </dgm:pt>
    <dgm:pt modelId="{73EFF32A-EEFC-4D6C-9BC3-3309ABC1C4B9}" type="pres">
      <dgm:prSet presAssocID="{D3517ED2-04F1-4DF0-AD2A-778939D0B049}" presName="padding" presStyleCnt="0"/>
      <dgm:spPr/>
    </dgm:pt>
    <dgm:pt modelId="{B314684B-0AC5-4E2A-8D26-4231BDBAB030}" type="pres">
      <dgm:prSet presAssocID="{D3517ED2-04F1-4DF0-AD2A-778939D0B049}" presName="shape" presStyleLbl="node1" presStyleIdx="1" presStyleCnt="9">
        <dgm:presLayoutVars>
          <dgm:bulletEnabled val="1"/>
        </dgm:presLayoutVars>
      </dgm:prSet>
      <dgm:spPr/>
    </dgm:pt>
    <dgm:pt modelId="{E817CE1B-4459-465C-B829-58E118C2C6D1}" type="pres">
      <dgm:prSet presAssocID="{E86D14E2-4A00-4A7D-82CD-FC4B78EDE1E7}" presName="sibTrans" presStyleLbl="sibTrans2D1" presStyleIdx="1" presStyleCnt="8"/>
      <dgm:spPr/>
    </dgm:pt>
    <dgm:pt modelId="{89E4C4D3-0BF7-4294-A96D-321605BCFA08}" type="pres">
      <dgm:prSet presAssocID="{30143F43-DAAC-4D6A-B820-9B349D4B17E0}" presName="middleNode" presStyleCnt="0"/>
      <dgm:spPr/>
    </dgm:pt>
    <dgm:pt modelId="{2332DBDC-838E-49F6-81B8-9B23B4215B97}" type="pres">
      <dgm:prSet presAssocID="{30143F43-DAAC-4D6A-B820-9B349D4B17E0}" presName="padding" presStyleCnt="0"/>
      <dgm:spPr/>
    </dgm:pt>
    <dgm:pt modelId="{4071E937-3479-464E-AB44-89ECDE60C8D1}" type="pres">
      <dgm:prSet presAssocID="{30143F43-DAAC-4D6A-B820-9B349D4B17E0}" presName="shape" presStyleLbl="node1" presStyleIdx="2" presStyleCnt="9">
        <dgm:presLayoutVars>
          <dgm:bulletEnabled val="1"/>
        </dgm:presLayoutVars>
      </dgm:prSet>
      <dgm:spPr/>
    </dgm:pt>
    <dgm:pt modelId="{F7A863B0-8535-414E-9B19-EEB01BA1953E}" type="pres">
      <dgm:prSet presAssocID="{1CA7AF19-91EC-4BD3-8846-560F8A95DA13}" presName="sibTrans" presStyleLbl="sibTrans2D1" presStyleIdx="2" presStyleCnt="8"/>
      <dgm:spPr/>
    </dgm:pt>
    <dgm:pt modelId="{2699CC67-FAB4-49BA-A825-16C637FA41D3}" type="pres">
      <dgm:prSet presAssocID="{30250A60-646A-4A6B-B964-69C93C77CF13}" presName="middleNode" presStyleCnt="0"/>
      <dgm:spPr/>
    </dgm:pt>
    <dgm:pt modelId="{7EBA6321-14DE-4B5F-B0ED-E0EEDFA7D6AC}" type="pres">
      <dgm:prSet presAssocID="{30250A60-646A-4A6B-B964-69C93C77CF13}" presName="padding" presStyleCnt="0"/>
      <dgm:spPr/>
    </dgm:pt>
    <dgm:pt modelId="{F89AAAC1-D238-4E08-AA25-01EF52BD44F2}" type="pres">
      <dgm:prSet presAssocID="{30250A60-646A-4A6B-B964-69C93C77CF13}" presName="shape" presStyleLbl="node1" presStyleIdx="3" presStyleCnt="9">
        <dgm:presLayoutVars>
          <dgm:bulletEnabled val="1"/>
        </dgm:presLayoutVars>
      </dgm:prSet>
      <dgm:spPr/>
    </dgm:pt>
    <dgm:pt modelId="{0B9C8A2F-0E92-4C6F-8528-4BFBE97AF22A}" type="pres">
      <dgm:prSet presAssocID="{1CAF3046-0BD9-424B-9529-08C7A9E7CFF5}" presName="sibTrans" presStyleLbl="sibTrans2D1" presStyleIdx="3" presStyleCnt="8"/>
      <dgm:spPr/>
    </dgm:pt>
    <dgm:pt modelId="{E0CF8689-6150-4DC6-8EBD-13C2E9AB8BC6}" type="pres">
      <dgm:prSet presAssocID="{7266A280-3651-4310-AF78-3212E69C6C64}" presName="middleNode" presStyleCnt="0"/>
      <dgm:spPr/>
    </dgm:pt>
    <dgm:pt modelId="{9751747E-F866-4FE0-96DF-10794667038C}" type="pres">
      <dgm:prSet presAssocID="{7266A280-3651-4310-AF78-3212E69C6C64}" presName="padding" presStyleCnt="0"/>
      <dgm:spPr/>
    </dgm:pt>
    <dgm:pt modelId="{4669DB03-EFFE-4591-A38D-6D5E82AE86CB}" type="pres">
      <dgm:prSet presAssocID="{7266A280-3651-4310-AF78-3212E69C6C64}" presName="shape" presStyleLbl="node1" presStyleIdx="4" presStyleCnt="9">
        <dgm:presLayoutVars>
          <dgm:bulletEnabled val="1"/>
        </dgm:presLayoutVars>
      </dgm:prSet>
      <dgm:spPr/>
    </dgm:pt>
    <dgm:pt modelId="{8C0569FE-CA8B-4C4E-98D0-A87F91FD03F7}" type="pres">
      <dgm:prSet presAssocID="{6AFED888-F489-4D77-862A-5BC235551EE6}" presName="sibTrans" presStyleLbl="sibTrans2D1" presStyleIdx="4" presStyleCnt="8"/>
      <dgm:spPr/>
    </dgm:pt>
    <dgm:pt modelId="{A6B0FB0A-A16B-435B-94C4-AD08043BA2C8}" type="pres">
      <dgm:prSet presAssocID="{A16D0BA6-4C89-4120-8E8A-5F944FF515E4}" presName="middleNode" presStyleCnt="0"/>
      <dgm:spPr/>
    </dgm:pt>
    <dgm:pt modelId="{8D79C54E-A6E7-4B64-BF83-6262C340BA5A}" type="pres">
      <dgm:prSet presAssocID="{A16D0BA6-4C89-4120-8E8A-5F944FF515E4}" presName="padding" presStyleCnt="0"/>
      <dgm:spPr/>
    </dgm:pt>
    <dgm:pt modelId="{015A562F-E373-43D2-B864-6AB3F0DB3194}" type="pres">
      <dgm:prSet presAssocID="{A16D0BA6-4C89-4120-8E8A-5F944FF515E4}" presName="shape" presStyleLbl="node1" presStyleIdx="5" presStyleCnt="9">
        <dgm:presLayoutVars>
          <dgm:bulletEnabled val="1"/>
        </dgm:presLayoutVars>
      </dgm:prSet>
      <dgm:spPr/>
    </dgm:pt>
    <dgm:pt modelId="{F62EE7F6-B343-472C-B030-5EE1604404A3}" type="pres">
      <dgm:prSet presAssocID="{2B48A28B-42A9-4266-AAA9-7790AD800AD8}" presName="sibTrans" presStyleLbl="sibTrans2D1" presStyleIdx="5" presStyleCnt="8"/>
      <dgm:spPr/>
    </dgm:pt>
    <dgm:pt modelId="{0F23B105-E6D1-4745-A713-D103ED8027B6}" type="pres">
      <dgm:prSet presAssocID="{EBB6C6E3-302E-44D4-AF35-73CFD913E3DF}" presName="middleNode" presStyleCnt="0"/>
      <dgm:spPr/>
    </dgm:pt>
    <dgm:pt modelId="{3F23BAED-9E57-4877-ABBD-F4D1E8A3CA3C}" type="pres">
      <dgm:prSet presAssocID="{EBB6C6E3-302E-44D4-AF35-73CFD913E3DF}" presName="padding" presStyleCnt="0"/>
      <dgm:spPr/>
    </dgm:pt>
    <dgm:pt modelId="{E083CE36-B366-455E-8F8A-074520897C08}" type="pres">
      <dgm:prSet presAssocID="{EBB6C6E3-302E-44D4-AF35-73CFD913E3DF}" presName="shape" presStyleLbl="node1" presStyleIdx="6" presStyleCnt="9">
        <dgm:presLayoutVars>
          <dgm:bulletEnabled val="1"/>
        </dgm:presLayoutVars>
      </dgm:prSet>
      <dgm:spPr/>
    </dgm:pt>
    <dgm:pt modelId="{A832B92E-9A47-4EB5-B9CF-F521DCCD156C}" type="pres">
      <dgm:prSet presAssocID="{6350159D-883A-46B9-9BD4-90E34CEB97D4}" presName="sibTrans" presStyleLbl="sibTrans2D1" presStyleIdx="6" presStyleCnt="8"/>
      <dgm:spPr/>
    </dgm:pt>
    <dgm:pt modelId="{B4697B25-4792-4353-8852-2F6470DF62D7}" type="pres">
      <dgm:prSet presAssocID="{1E29CA6F-4CAA-47ED-9898-791D8A3214D1}" presName="middleNode" presStyleCnt="0"/>
      <dgm:spPr/>
    </dgm:pt>
    <dgm:pt modelId="{EFC112E6-9D63-42C1-85C6-71B51029D459}" type="pres">
      <dgm:prSet presAssocID="{1E29CA6F-4CAA-47ED-9898-791D8A3214D1}" presName="padding" presStyleCnt="0"/>
      <dgm:spPr/>
    </dgm:pt>
    <dgm:pt modelId="{01D8E669-F8F6-41CF-9499-F3878FEF7C9C}" type="pres">
      <dgm:prSet presAssocID="{1E29CA6F-4CAA-47ED-9898-791D8A3214D1}" presName="shape" presStyleLbl="node1" presStyleIdx="7" presStyleCnt="9">
        <dgm:presLayoutVars>
          <dgm:bulletEnabled val="1"/>
        </dgm:presLayoutVars>
      </dgm:prSet>
      <dgm:spPr/>
    </dgm:pt>
    <dgm:pt modelId="{03AEC514-D488-43D6-9026-419F64FA7000}" type="pres">
      <dgm:prSet presAssocID="{06E00C5E-4617-496E-80AA-4CFACB409620}" presName="sibTrans" presStyleLbl="sibTrans2D1" presStyleIdx="7" presStyleCnt="8"/>
      <dgm:spPr/>
    </dgm:pt>
    <dgm:pt modelId="{28F6FFF4-D0D2-4EE9-A86D-32D22DEDAAF9}" type="pres">
      <dgm:prSet presAssocID="{8E4887AB-1E20-447B-A136-82CF4F9F61D2}" presName="lastNode" presStyleLbl="node1" presStyleIdx="8" presStyleCnt="9">
        <dgm:presLayoutVars>
          <dgm:bulletEnabled val="1"/>
        </dgm:presLayoutVars>
      </dgm:prSet>
      <dgm:spPr/>
    </dgm:pt>
  </dgm:ptLst>
  <dgm:cxnLst>
    <dgm:cxn modelId="{2AA99930-F569-4E8B-A943-9A9AF8D63AEA}" srcId="{DB14FB87-1901-4946-945F-E9F5825E4CDE}" destId="{FF6816F9-8B1F-4E9C-A26B-E37B2D8CAD02}" srcOrd="0" destOrd="0" parTransId="{3F3ABDF3-5E92-4AED-B92A-5BC3771A65F1}" sibTransId="{017E7458-08E2-4A38-90B1-F23D6643B593}"/>
    <dgm:cxn modelId="{6D4C18E5-12D8-4336-BF63-907122DED48B}" srcId="{DB14FB87-1901-4946-945F-E9F5825E4CDE}" destId="{D3517ED2-04F1-4DF0-AD2A-778939D0B049}" srcOrd="1" destOrd="0" parTransId="{DABD1105-132E-49B3-A30B-ACDF3964CDA3}" sibTransId="{E86D14E2-4A00-4A7D-82CD-FC4B78EDE1E7}"/>
    <dgm:cxn modelId="{AB797648-13F8-43FF-A0A5-67679B450BCC}" srcId="{DB14FB87-1901-4946-945F-E9F5825E4CDE}" destId="{30143F43-DAAC-4D6A-B820-9B349D4B17E0}" srcOrd="2" destOrd="0" parTransId="{EF354106-CF97-4F92-B11A-CCEAA15115BE}" sibTransId="{1CA7AF19-91EC-4BD3-8846-560F8A95DA13}"/>
    <dgm:cxn modelId="{2D0EB195-F20F-41D8-9C88-E10DCD3DA047}" srcId="{DB14FB87-1901-4946-945F-E9F5825E4CDE}" destId="{30250A60-646A-4A6B-B964-69C93C77CF13}" srcOrd="3" destOrd="0" parTransId="{001B88AA-42CD-43B4-A9B9-B8BB00D853AA}" sibTransId="{1CAF3046-0BD9-424B-9529-08C7A9E7CFF5}"/>
    <dgm:cxn modelId="{289D7BCC-C79F-43E2-B0F1-8F85684BA0CA}" srcId="{DB14FB87-1901-4946-945F-E9F5825E4CDE}" destId="{7266A280-3651-4310-AF78-3212E69C6C64}" srcOrd="4" destOrd="0" parTransId="{C1E4A8BF-0244-4884-96E4-C8B87B8ACA98}" sibTransId="{6AFED888-F489-4D77-862A-5BC235551EE6}"/>
    <dgm:cxn modelId="{6C9DCC47-AFF4-4C57-8B40-64C7474B8C2B}" srcId="{DB14FB87-1901-4946-945F-E9F5825E4CDE}" destId="{A16D0BA6-4C89-4120-8E8A-5F944FF515E4}" srcOrd="5" destOrd="0" parTransId="{AF3A76BC-54CD-4146-AA24-C098EDA2E435}" sibTransId="{2B48A28B-42A9-4266-AAA9-7790AD800AD8}"/>
    <dgm:cxn modelId="{42443CBD-0933-4F08-80D2-7E4094E67A4C}" srcId="{DB14FB87-1901-4946-945F-E9F5825E4CDE}" destId="{EBB6C6E3-302E-44D4-AF35-73CFD913E3DF}" srcOrd="6" destOrd="0" parTransId="{3C968C2D-52B0-4C2F-973D-302FFB4B20DF}" sibTransId="{6350159D-883A-46B9-9BD4-90E34CEB97D4}"/>
    <dgm:cxn modelId="{DD9AB0D8-F1D1-431C-8144-C0F13873F85F}" srcId="{DB14FB87-1901-4946-945F-E9F5825E4CDE}" destId="{1E29CA6F-4CAA-47ED-9898-791D8A3214D1}" srcOrd="7" destOrd="0" parTransId="{365E6B63-E849-45DD-A94F-0FD9384D84DA}" sibTransId="{06E00C5E-4617-496E-80AA-4CFACB409620}"/>
    <dgm:cxn modelId="{0CCEFB05-EF74-4C6A-ACD0-336AD06F41C6}" srcId="{DB14FB87-1901-4946-945F-E9F5825E4CDE}" destId="{8E4887AB-1E20-447B-A136-82CF4F9F61D2}" srcOrd="8" destOrd="0" parTransId="{D1A0E40A-0965-499D-80B2-54B3E40A3C0F}" sibTransId="{6F6E1382-1ACF-4749-974D-2571DE607CFC}"/>
    <dgm:cxn modelId="{38E8E9BE-1CEA-43E4-875F-8A57E823E454}" type="presOf" srcId="{DB14FB87-1901-4946-945F-E9F5825E4CDE}" destId="{C1FD66E5-34D2-40FD-8E77-3DCC5F7DC0D9}" srcOrd="0" destOrd="0" presId="urn:microsoft.com/office/officeart/2005/8/layout/bProcess2"/>
    <dgm:cxn modelId="{3EC9933C-721F-4087-A1DD-FC609242B818}" type="presParOf" srcId="{C1FD66E5-34D2-40FD-8E77-3DCC5F7DC0D9}" destId="{113BF7B5-C2F4-4603-B592-907BBD2072AD}" srcOrd="0" destOrd="0" presId="urn:microsoft.com/office/officeart/2005/8/layout/bProcess2"/>
    <dgm:cxn modelId="{B0798880-021B-4EC4-924C-45592BC0670C}" type="presOf" srcId="{FF6816F9-8B1F-4E9C-A26B-E37B2D8CAD02}" destId="{113BF7B5-C2F4-4603-B592-907BBD2072AD}" srcOrd="0" destOrd="0" presId="urn:microsoft.com/office/officeart/2005/8/layout/bProcess2"/>
    <dgm:cxn modelId="{A0F9D901-B1D1-49E2-BD3F-3C38C8152FE2}" type="presParOf" srcId="{C1FD66E5-34D2-40FD-8E77-3DCC5F7DC0D9}" destId="{72B0B93E-C926-4A91-965C-4ABA13BD321C}" srcOrd="1" destOrd="0" presId="urn:microsoft.com/office/officeart/2005/8/layout/bProcess2"/>
    <dgm:cxn modelId="{56080E1F-A94C-474D-961A-BBB4AD1C3D93}" type="presOf" srcId="{017E7458-08E2-4A38-90B1-F23D6643B593}" destId="{72B0B93E-C926-4A91-965C-4ABA13BD321C}" srcOrd="0" destOrd="0" presId="urn:microsoft.com/office/officeart/2005/8/layout/bProcess2"/>
    <dgm:cxn modelId="{1D2B3D86-51F8-47C7-8E0B-6DCC58096C8B}" type="presParOf" srcId="{C1FD66E5-34D2-40FD-8E77-3DCC5F7DC0D9}" destId="{9DBBC022-5CF2-4065-86A8-04C952652DB9}" srcOrd="2" destOrd="0" presId="urn:microsoft.com/office/officeart/2005/8/layout/bProcess2"/>
    <dgm:cxn modelId="{17DD443A-D8C6-465B-ADAB-381C6DD40182}" type="presParOf" srcId="{9DBBC022-5CF2-4065-86A8-04C952652DB9}" destId="{73EFF32A-EEFC-4D6C-9BC3-3309ABC1C4B9}" srcOrd="0" destOrd="2" presId="urn:microsoft.com/office/officeart/2005/8/layout/bProcess2"/>
    <dgm:cxn modelId="{9177B751-BD34-470D-93E3-A9E62DF188ED}" type="presParOf" srcId="{9DBBC022-5CF2-4065-86A8-04C952652DB9}" destId="{B314684B-0AC5-4E2A-8D26-4231BDBAB030}" srcOrd="1" destOrd="2" presId="urn:microsoft.com/office/officeart/2005/8/layout/bProcess2"/>
    <dgm:cxn modelId="{EEEC2B23-043D-438F-8D5B-F7499CD0E2E5}" type="presOf" srcId="{D3517ED2-04F1-4DF0-AD2A-778939D0B049}" destId="{B314684B-0AC5-4E2A-8D26-4231BDBAB030}" srcOrd="0" destOrd="0" presId="urn:microsoft.com/office/officeart/2005/8/layout/bProcess2"/>
    <dgm:cxn modelId="{86DC7CFE-924D-459D-84EC-6C0F8EEDA246}" type="presParOf" srcId="{C1FD66E5-34D2-40FD-8E77-3DCC5F7DC0D9}" destId="{E817CE1B-4459-465C-B829-58E118C2C6D1}" srcOrd="3" destOrd="0" presId="urn:microsoft.com/office/officeart/2005/8/layout/bProcess2"/>
    <dgm:cxn modelId="{86E22C84-98D6-430A-AEE5-97A414AD7F85}" type="presOf" srcId="{E86D14E2-4A00-4A7D-82CD-FC4B78EDE1E7}" destId="{E817CE1B-4459-465C-B829-58E118C2C6D1}" srcOrd="0" destOrd="0" presId="urn:microsoft.com/office/officeart/2005/8/layout/bProcess2"/>
    <dgm:cxn modelId="{8BF4A58B-6592-43EE-A695-97346000CBE3}" type="presParOf" srcId="{C1FD66E5-34D2-40FD-8E77-3DCC5F7DC0D9}" destId="{89E4C4D3-0BF7-4294-A96D-321605BCFA08}" srcOrd="4" destOrd="0" presId="urn:microsoft.com/office/officeart/2005/8/layout/bProcess2"/>
    <dgm:cxn modelId="{6221E957-0A71-4E76-80EC-ECD16A3C008D}" type="presParOf" srcId="{89E4C4D3-0BF7-4294-A96D-321605BCFA08}" destId="{2332DBDC-838E-49F6-81B8-9B23B4215B97}" srcOrd="0" destOrd="4" presId="urn:microsoft.com/office/officeart/2005/8/layout/bProcess2"/>
    <dgm:cxn modelId="{C74DEDAA-2B12-4DB0-AA40-5BF209036B18}" type="presParOf" srcId="{89E4C4D3-0BF7-4294-A96D-321605BCFA08}" destId="{4071E937-3479-464E-AB44-89ECDE60C8D1}" srcOrd="1" destOrd="4" presId="urn:microsoft.com/office/officeart/2005/8/layout/bProcess2"/>
    <dgm:cxn modelId="{6F7D851F-F5B2-43B2-AA5A-D09E8D9C8214}" type="presOf" srcId="{30143F43-DAAC-4D6A-B820-9B349D4B17E0}" destId="{4071E937-3479-464E-AB44-89ECDE60C8D1}" srcOrd="0" destOrd="0" presId="urn:microsoft.com/office/officeart/2005/8/layout/bProcess2"/>
    <dgm:cxn modelId="{B4FB4407-ACCB-4620-AEC9-7FA946B8F3D5}" type="presParOf" srcId="{C1FD66E5-34D2-40FD-8E77-3DCC5F7DC0D9}" destId="{F7A863B0-8535-414E-9B19-EEB01BA1953E}" srcOrd="5" destOrd="0" presId="urn:microsoft.com/office/officeart/2005/8/layout/bProcess2"/>
    <dgm:cxn modelId="{76849BEE-8F13-414E-82DA-D94D3CE49BC6}" type="presOf" srcId="{1CA7AF19-91EC-4BD3-8846-560F8A95DA13}" destId="{F7A863B0-8535-414E-9B19-EEB01BA1953E}" srcOrd="0" destOrd="0" presId="urn:microsoft.com/office/officeart/2005/8/layout/bProcess2"/>
    <dgm:cxn modelId="{AE8BCD6F-8614-4E5D-B74B-3456254D1A0C}" type="presParOf" srcId="{C1FD66E5-34D2-40FD-8E77-3DCC5F7DC0D9}" destId="{2699CC67-FAB4-49BA-A825-16C637FA41D3}" srcOrd="6" destOrd="0" presId="urn:microsoft.com/office/officeart/2005/8/layout/bProcess2"/>
    <dgm:cxn modelId="{7AD065B6-58D3-4C53-9472-8D419371B31F}" type="presParOf" srcId="{2699CC67-FAB4-49BA-A825-16C637FA41D3}" destId="{7EBA6321-14DE-4B5F-B0ED-E0EEDFA7D6AC}" srcOrd="0" destOrd="6" presId="urn:microsoft.com/office/officeart/2005/8/layout/bProcess2"/>
    <dgm:cxn modelId="{C0B22685-6C14-4EA7-BF36-E861C42FD69C}" type="presParOf" srcId="{2699CC67-FAB4-49BA-A825-16C637FA41D3}" destId="{F89AAAC1-D238-4E08-AA25-01EF52BD44F2}" srcOrd="1" destOrd="6" presId="urn:microsoft.com/office/officeart/2005/8/layout/bProcess2"/>
    <dgm:cxn modelId="{393ACC2D-EFA7-4781-9146-8A58C5B08F5C}" type="presOf" srcId="{30250A60-646A-4A6B-B964-69C93C77CF13}" destId="{F89AAAC1-D238-4E08-AA25-01EF52BD44F2}" srcOrd="0" destOrd="0" presId="urn:microsoft.com/office/officeart/2005/8/layout/bProcess2"/>
    <dgm:cxn modelId="{16237FCE-DFE6-47F7-9E66-62CB393E662C}" type="presParOf" srcId="{C1FD66E5-34D2-40FD-8E77-3DCC5F7DC0D9}" destId="{0B9C8A2F-0E92-4C6F-8528-4BFBE97AF22A}" srcOrd="7" destOrd="0" presId="urn:microsoft.com/office/officeart/2005/8/layout/bProcess2"/>
    <dgm:cxn modelId="{6A1B837F-9D75-4A4D-8BEB-26CA2329E4B4}" type="presOf" srcId="{1CAF3046-0BD9-424B-9529-08C7A9E7CFF5}" destId="{0B9C8A2F-0E92-4C6F-8528-4BFBE97AF22A}" srcOrd="0" destOrd="0" presId="urn:microsoft.com/office/officeart/2005/8/layout/bProcess2"/>
    <dgm:cxn modelId="{C28E2D0F-25AF-40EF-918A-922113A5BA91}" type="presParOf" srcId="{C1FD66E5-34D2-40FD-8E77-3DCC5F7DC0D9}" destId="{E0CF8689-6150-4DC6-8EBD-13C2E9AB8BC6}" srcOrd="8" destOrd="0" presId="urn:microsoft.com/office/officeart/2005/8/layout/bProcess2"/>
    <dgm:cxn modelId="{A454D6D8-C263-49C1-B80A-A3F31ACFC523}" type="presParOf" srcId="{E0CF8689-6150-4DC6-8EBD-13C2E9AB8BC6}" destId="{9751747E-F866-4FE0-96DF-10794667038C}" srcOrd="0" destOrd="8" presId="urn:microsoft.com/office/officeart/2005/8/layout/bProcess2"/>
    <dgm:cxn modelId="{5F367233-6E3D-42AB-AE8A-161DDF18B9D6}" type="presParOf" srcId="{E0CF8689-6150-4DC6-8EBD-13C2E9AB8BC6}" destId="{4669DB03-EFFE-4591-A38D-6D5E82AE86CB}" srcOrd="1" destOrd="8" presId="urn:microsoft.com/office/officeart/2005/8/layout/bProcess2"/>
    <dgm:cxn modelId="{946CDB00-BF71-4952-BDC8-5EBB405D959A}" type="presOf" srcId="{7266A280-3651-4310-AF78-3212E69C6C64}" destId="{4669DB03-EFFE-4591-A38D-6D5E82AE86CB}" srcOrd="0" destOrd="0" presId="urn:microsoft.com/office/officeart/2005/8/layout/bProcess2"/>
    <dgm:cxn modelId="{9164647B-0D1E-4EEF-B685-F6F4EBE61407}" type="presParOf" srcId="{C1FD66E5-34D2-40FD-8E77-3DCC5F7DC0D9}" destId="{8C0569FE-CA8B-4C4E-98D0-A87F91FD03F7}" srcOrd="9" destOrd="0" presId="urn:microsoft.com/office/officeart/2005/8/layout/bProcess2"/>
    <dgm:cxn modelId="{DF247CDA-0AB9-4AFA-A42A-6C9AB8B31D8E}" type="presOf" srcId="{6AFED888-F489-4D77-862A-5BC235551EE6}" destId="{8C0569FE-CA8B-4C4E-98D0-A87F91FD03F7}" srcOrd="0" destOrd="0" presId="urn:microsoft.com/office/officeart/2005/8/layout/bProcess2"/>
    <dgm:cxn modelId="{9AC6B49F-2DEC-4CB7-A768-C50E194C86CB}" type="presParOf" srcId="{C1FD66E5-34D2-40FD-8E77-3DCC5F7DC0D9}" destId="{A6B0FB0A-A16B-435B-94C4-AD08043BA2C8}" srcOrd="10" destOrd="0" presId="urn:microsoft.com/office/officeart/2005/8/layout/bProcess2"/>
    <dgm:cxn modelId="{F5E04F45-F85B-443D-BB15-FAF80ADBE758}" type="presParOf" srcId="{A6B0FB0A-A16B-435B-94C4-AD08043BA2C8}" destId="{8D79C54E-A6E7-4B64-BF83-6262C340BA5A}" srcOrd="0" destOrd="10" presId="urn:microsoft.com/office/officeart/2005/8/layout/bProcess2"/>
    <dgm:cxn modelId="{029D85C2-90CD-4929-93BB-163BE086DA82}" type="presParOf" srcId="{A6B0FB0A-A16B-435B-94C4-AD08043BA2C8}" destId="{015A562F-E373-43D2-B864-6AB3F0DB3194}" srcOrd="1" destOrd="10" presId="urn:microsoft.com/office/officeart/2005/8/layout/bProcess2"/>
    <dgm:cxn modelId="{B6AF9B53-00F3-4C1D-9C12-A8B10842FB79}" type="presOf" srcId="{A16D0BA6-4C89-4120-8E8A-5F944FF515E4}" destId="{015A562F-E373-43D2-B864-6AB3F0DB3194}" srcOrd="0" destOrd="0" presId="urn:microsoft.com/office/officeart/2005/8/layout/bProcess2"/>
    <dgm:cxn modelId="{1562D49E-D11A-4D3E-8F28-C9358C3D1483}" type="presParOf" srcId="{C1FD66E5-34D2-40FD-8E77-3DCC5F7DC0D9}" destId="{F62EE7F6-B343-472C-B030-5EE1604404A3}" srcOrd="11" destOrd="0" presId="urn:microsoft.com/office/officeart/2005/8/layout/bProcess2"/>
    <dgm:cxn modelId="{C3008BE1-E0DB-41ED-BE7D-674E8771241C}" type="presOf" srcId="{2B48A28B-42A9-4266-AAA9-7790AD800AD8}" destId="{F62EE7F6-B343-472C-B030-5EE1604404A3}" srcOrd="0" destOrd="0" presId="urn:microsoft.com/office/officeart/2005/8/layout/bProcess2"/>
    <dgm:cxn modelId="{ACBC9174-32DB-4D4F-B2AB-D490CF24450D}" type="presParOf" srcId="{C1FD66E5-34D2-40FD-8E77-3DCC5F7DC0D9}" destId="{0F23B105-E6D1-4745-A713-D103ED8027B6}" srcOrd="12" destOrd="0" presId="urn:microsoft.com/office/officeart/2005/8/layout/bProcess2"/>
    <dgm:cxn modelId="{FE6A5229-4AC3-4C4B-9568-FA6C89B53F3F}" type="presParOf" srcId="{0F23B105-E6D1-4745-A713-D103ED8027B6}" destId="{3F23BAED-9E57-4877-ABBD-F4D1E8A3CA3C}" srcOrd="0" destOrd="12" presId="urn:microsoft.com/office/officeart/2005/8/layout/bProcess2"/>
    <dgm:cxn modelId="{914142C8-4FC1-443C-88BA-7A87DC954124}" type="presParOf" srcId="{0F23B105-E6D1-4745-A713-D103ED8027B6}" destId="{E083CE36-B366-455E-8F8A-074520897C08}" srcOrd="1" destOrd="12" presId="urn:microsoft.com/office/officeart/2005/8/layout/bProcess2"/>
    <dgm:cxn modelId="{AF875AFF-5019-46A3-8697-BEFC06C7785C}" type="presOf" srcId="{EBB6C6E3-302E-44D4-AF35-73CFD913E3DF}" destId="{E083CE36-B366-455E-8F8A-074520897C08}" srcOrd="0" destOrd="0" presId="urn:microsoft.com/office/officeart/2005/8/layout/bProcess2"/>
    <dgm:cxn modelId="{51A74A72-FEFD-453F-B216-E1527A3465BC}" type="presParOf" srcId="{C1FD66E5-34D2-40FD-8E77-3DCC5F7DC0D9}" destId="{A832B92E-9A47-4EB5-B9CF-F521DCCD156C}" srcOrd="13" destOrd="0" presId="urn:microsoft.com/office/officeart/2005/8/layout/bProcess2"/>
    <dgm:cxn modelId="{6769CB34-148A-4E5F-AC4D-406AA1E6F158}" type="presOf" srcId="{6350159D-883A-46B9-9BD4-90E34CEB97D4}" destId="{A832B92E-9A47-4EB5-B9CF-F521DCCD156C}" srcOrd="0" destOrd="0" presId="urn:microsoft.com/office/officeart/2005/8/layout/bProcess2"/>
    <dgm:cxn modelId="{142885F6-021D-4674-9165-B6FDD0B16FC5}" type="presParOf" srcId="{C1FD66E5-34D2-40FD-8E77-3DCC5F7DC0D9}" destId="{B4697B25-4792-4353-8852-2F6470DF62D7}" srcOrd="14" destOrd="0" presId="urn:microsoft.com/office/officeart/2005/8/layout/bProcess2"/>
    <dgm:cxn modelId="{02D787C3-2DC7-437F-AA28-1C551FC40740}" type="presParOf" srcId="{B4697B25-4792-4353-8852-2F6470DF62D7}" destId="{EFC112E6-9D63-42C1-85C6-71B51029D459}" srcOrd="0" destOrd="14" presId="urn:microsoft.com/office/officeart/2005/8/layout/bProcess2"/>
    <dgm:cxn modelId="{9E8714CC-5BF4-4BAC-8F1A-8ADCB80D563C}" type="presParOf" srcId="{B4697B25-4792-4353-8852-2F6470DF62D7}" destId="{01D8E669-F8F6-41CF-9499-F3878FEF7C9C}" srcOrd="1" destOrd="14" presId="urn:microsoft.com/office/officeart/2005/8/layout/bProcess2"/>
    <dgm:cxn modelId="{6DD66C3C-1C43-43A8-AF7C-ED7A54F986A2}" type="presOf" srcId="{1E29CA6F-4CAA-47ED-9898-791D8A3214D1}" destId="{01D8E669-F8F6-41CF-9499-F3878FEF7C9C}" srcOrd="0" destOrd="0" presId="urn:microsoft.com/office/officeart/2005/8/layout/bProcess2"/>
    <dgm:cxn modelId="{02580884-0CA0-4569-8ECE-DA26252DF218}" type="presParOf" srcId="{C1FD66E5-34D2-40FD-8E77-3DCC5F7DC0D9}" destId="{03AEC514-D488-43D6-9026-419F64FA7000}" srcOrd="15" destOrd="0" presId="urn:microsoft.com/office/officeart/2005/8/layout/bProcess2"/>
    <dgm:cxn modelId="{D87B7C7B-3EC1-423A-9913-8D19F05C109D}" type="presOf" srcId="{06E00C5E-4617-496E-80AA-4CFACB409620}" destId="{03AEC514-D488-43D6-9026-419F64FA7000}" srcOrd="0" destOrd="0" presId="urn:microsoft.com/office/officeart/2005/8/layout/bProcess2"/>
    <dgm:cxn modelId="{BDC03526-090B-4292-9BBD-8CDB07677516}" type="presParOf" srcId="{C1FD66E5-34D2-40FD-8E77-3DCC5F7DC0D9}" destId="{28F6FFF4-D0D2-4EE9-A86D-32D22DEDAAF9}" srcOrd="16" destOrd="0" presId="urn:microsoft.com/office/officeart/2005/8/layout/bProcess2"/>
    <dgm:cxn modelId="{1E5010CA-44D9-4B52-82C8-B24D31214669}" type="presOf" srcId="{8E4887AB-1E20-447B-A136-82CF4F9F61D2}" destId="{28F6FFF4-D0D2-4EE9-A86D-32D22DEDAAF9}" srcOrd="0" destOrd="0" presId="urn:microsoft.com/office/officeart/2005/8/layout/b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912610" cy="4169410"/>
        <a:chOff x="0" y="0"/>
        <a:chExt cx="6912610" cy="4169410"/>
      </a:xfrm>
    </dsp:grpSpPr>
    <dsp:sp modelId="{113BF7B5-C2F4-4603-B592-907BBD2072AD}">
      <dsp:nvSpPr>
        <dsp:cNvPr id="3" name="Oval 2"/>
        <dsp:cNvSpPr/>
      </dsp:nvSpPr>
      <dsp:spPr bwMode="white">
        <a:xfrm>
          <a:off x="1206669" y="5353"/>
          <a:ext cx="1125662" cy="1125662"/>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24130" tIns="24130" rIns="2413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天空校正</a:t>
          </a:r>
          <a:endParaRPr lang="zh-CN" altLang="en-US"/>
        </a:p>
      </dsp:txBody>
      <dsp:txXfrm>
        <a:off x="1206669" y="5353"/>
        <a:ext cx="1125662" cy="1125662"/>
      </dsp:txXfrm>
    </dsp:sp>
    <dsp:sp modelId="{72B0B93E-C926-4A91-965C-4ABA13BD321C}">
      <dsp:nvSpPr>
        <dsp:cNvPr id="4" name="Isosceles Triangle 3"/>
        <dsp:cNvSpPr/>
      </dsp:nvSpPr>
      <dsp:spPr bwMode="white">
        <a:xfrm rot="10799999">
          <a:off x="1572509" y="1267597"/>
          <a:ext cx="393982" cy="308240"/>
        </a:xfrm>
        <a:prstGeom prst="triangle">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10799999">
        <a:off x="1572509" y="1267597"/>
        <a:ext cx="393982" cy="308240"/>
      </dsp:txXfrm>
    </dsp:sp>
    <dsp:sp modelId="{B314684B-0AC5-4E2A-8D26-4231BDBAB030}">
      <dsp:nvSpPr>
        <dsp:cNvPr id="6" name="Oval 5"/>
        <dsp:cNvSpPr/>
      </dsp:nvSpPr>
      <dsp:spPr bwMode="white">
        <a:xfrm>
          <a:off x="1394092" y="1712419"/>
          <a:ext cx="750816" cy="750816"/>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t>大气较差折射</a:t>
          </a:r>
          <a:endParaRPr lang="zh-CN" altLang="en-US"/>
        </a:p>
      </dsp:txBody>
      <dsp:txXfrm>
        <a:off x="1394092" y="1712419"/>
        <a:ext cx="750816" cy="750816"/>
      </dsp:txXfrm>
    </dsp:sp>
    <dsp:sp modelId="{E817CE1B-4459-465C-B829-58E118C2C6D1}">
      <dsp:nvSpPr>
        <dsp:cNvPr id="7" name="Isosceles Triangle 6"/>
        <dsp:cNvSpPr/>
      </dsp:nvSpPr>
      <dsp:spPr bwMode="white">
        <a:xfrm rot="10799999">
          <a:off x="1572509" y="2693529"/>
          <a:ext cx="393982" cy="308240"/>
        </a:xfrm>
        <a:prstGeom prst="triangle">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10799999">
        <a:off x="1572509" y="2693529"/>
        <a:ext cx="393982" cy="308240"/>
      </dsp:txXfrm>
    </dsp:sp>
    <dsp:sp modelId="{4071E937-3479-464E-AB44-89ECDE60C8D1}">
      <dsp:nvSpPr>
        <dsp:cNvPr id="9" name="Oval 8"/>
        <dsp:cNvSpPr/>
      </dsp:nvSpPr>
      <dsp:spPr bwMode="white">
        <a:xfrm>
          <a:off x="1394092" y="3232062"/>
          <a:ext cx="750816" cy="750816"/>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t>地源线校正</a:t>
          </a:r>
          <a:endParaRPr lang="zh-CN" altLang="en-US"/>
        </a:p>
      </dsp:txBody>
      <dsp:txXfrm>
        <a:off x="1394092" y="3232062"/>
        <a:ext cx="750816" cy="750816"/>
      </dsp:txXfrm>
    </dsp:sp>
    <dsp:sp modelId="{F7A863B0-8535-414E-9B19-EEB01BA1953E}">
      <dsp:nvSpPr>
        <dsp:cNvPr id="10" name="Isosceles Triangle 9"/>
        <dsp:cNvSpPr/>
      </dsp:nvSpPr>
      <dsp:spPr bwMode="white">
        <a:xfrm rot="5387274">
          <a:off x="2415912" y="3450229"/>
          <a:ext cx="393982" cy="308240"/>
        </a:xfrm>
        <a:prstGeom prst="triangle">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5387274">
        <a:off x="2415912" y="3450229"/>
        <a:ext cx="393982" cy="308240"/>
      </dsp:txXfrm>
    </dsp:sp>
    <dsp:sp modelId="{F89AAAC1-D238-4E08-AA25-01EF52BD44F2}">
      <dsp:nvSpPr>
        <dsp:cNvPr id="12" name="Oval 11"/>
        <dsp:cNvSpPr/>
      </dsp:nvSpPr>
      <dsp:spPr bwMode="white">
        <a:xfrm>
          <a:off x="3080897" y="3225818"/>
          <a:ext cx="750816" cy="750816"/>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t>恒星际线校正</a:t>
          </a:r>
          <a:endParaRPr lang="zh-CN" altLang="en-US"/>
        </a:p>
      </dsp:txBody>
      <dsp:txXfrm>
        <a:off x="3080897" y="3225818"/>
        <a:ext cx="750816" cy="750816"/>
      </dsp:txXfrm>
    </dsp:sp>
    <dsp:sp modelId="{0B9C8A2F-0E92-4C6F-8528-4BFBE97AF22A}">
      <dsp:nvSpPr>
        <dsp:cNvPr id="13" name="Isosceles Triangle 12"/>
        <dsp:cNvSpPr/>
      </dsp:nvSpPr>
      <dsp:spPr bwMode="white">
        <a:xfrm>
          <a:off x="3259314" y="2687285"/>
          <a:ext cx="393982" cy="308240"/>
        </a:xfrm>
        <a:prstGeom prst="triangle">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3259314" y="2687285"/>
        <a:ext cx="393982" cy="308240"/>
      </dsp:txXfrm>
    </dsp:sp>
    <dsp:sp modelId="{4669DB03-EFFE-4591-A38D-6D5E82AE86CB}">
      <dsp:nvSpPr>
        <dsp:cNvPr id="15" name="Oval 14"/>
        <dsp:cNvSpPr/>
      </dsp:nvSpPr>
      <dsp:spPr bwMode="white">
        <a:xfrm>
          <a:off x="3080897" y="1706175"/>
          <a:ext cx="750816" cy="750816"/>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t>恒星光谱校正</a:t>
          </a:r>
          <a:endParaRPr lang="zh-CN" altLang="en-US"/>
        </a:p>
      </dsp:txBody>
      <dsp:txXfrm>
        <a:off x="3080897" y="1706175"/>
        <a:ext cx="750816" cy="750816"/>
      </dsp:txXfrm>
    </dsp:sp>
    <dsp:sp modelId="{8C0569FE-CA8B-4C4E-98D0-A87F91FD03F7}">
      <dsp:nvSpPr>
        <dsp:cNvPr id="16" name="Isosceles Triangle 15"/>
        <dsp:cNvSpPr/>
      </dsp:nvSpPr>
      <dsp:spPr bwMode="white">
        <a:xfrm>
          <a:off x="3259314" y="1167641"/>
          <a:ext cx="393982" cy="308240"/>
        </a:xfrm>
        <a:prstGeom prst="triangle">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a:off x="3259314" y="1167641"/>
        <a:ext cx="393982" cy="308240"/>
      </dsp:txXfrm>
    </dsp:sp>
    <dsp:sp modelId="{015A562F-E373-43D2-B864-6AB3F0DB3194}">
      <dsp:nvSpPr>
        <dsp:cNvPr id="18" name="Oval 17"/>
        <dsp:cNvSpPr/>
      </dsp:nvSpPr>
      <dsp:spPr bwMode="white">
        <a:xfrm>
          <a:off x="3080897" y="186531"/>
          <a:ext cx="750816" cy="750816"/>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zh-CN" altLang="en-US"/>
            <a:t>透射光谱准备</a:t>
          </a:r>
          <a:endParaRPr lang="zh-CN" altLang="en-US"/>
        </a:p>
      </dsp:txBody>
      <dsp:txXfrm>
        <a:off x="3080897" y="186531"/>
        <a:ext cx="750816" cy="750816"/>
      </dsp:txXfrm>
    </dsp:sp>
    <dsp:sp modelId="{F62EE7F6-B343-472C-B030-5EE1604404A3}">
      <dsp:nvSpPr>
        <dsp:cNvPr id="19" name="Isosceles Triangle 18"/>
        <dsp:cNvSpPr/>
      </dsp:nvSpPr>
      <dsp:spPr bwMode="white">
        <a:xfrm rot="5412725">
          <a:off x="4102717" y="410942"/>
          <a:ext cx="393982" cy="308240"/>
        </a:xfrm>
        <a:prstGeom prst="triangle">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5412725">
        <a:off x="4102717" y="410942"/>
        <a:ext cx="393982" cy="308240"/>
      </dsp:txXfrm>
    </dsp:sp>
    <dsp:sp modelId="{E083CE36-B366-455E-8F8A-074520897C08}">
      <dsp:nvSpPr>
        <dsp:cNvPr id="21" name="Oval 20"/>
        <dsp:cNvSpPr/>
      </dsp:nvSpPr>
      <dsp:spPr bwMode="white">
        <a:xfrm>
          <a:off x="4767702" y="192775"/>
          <a:ext cx="750816" cy="750816"/>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CLV</a:t>
          </a:r>
          <a:r>
            <a:rPr lang="zh-CN" altLang="en-US"/>
            <a:t>和</a:t>
          </a:r>
          <a:r>
            <a:rPr lang="en-US" altLang="zh-CN"/>
            <a:t>RM</a:t>
          </a:r>
          <a:r>
            <a:rPr lang="zh-CN" altLang="en-US"/>
            <a:t>效应</a:t>
          </a:r>
          <a:endParaRPr lang="zh-CN" altLang="en-US"/>
        </a:p>
      </dsp:txBody>
      <dsp:txXfrm>
        <a:off x="4767702" y="192775"/>
        <a:ext cx="750816" cy="750816"/>
      </dsp:txXfrm>
    </dsp:sp>
    <dsp:sp modelId="{A832B92E-9A47-4EB5-B9CF-F521DCCD156C}">
      <dsp:nvSpPr>
        <dsp:cNvPr id="22" name="Isosceles Triangle 21"/>
        <dsp:cNvSpPr/>
      </dsp:nvSpPr>
      <dsp:spPr bwMode="white">
        <a:xfrm rot="10799999">
          <a:off x="4946119" y="1173886"/>
          <a:ext cx="393982" cy="308240"/>
        </a:xfrm>
        <a:prstGeom prst="triangle">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10799999">
        <a:off x="4946119" y="1173886"/>
        <a:ext cx="393982" cy="308240"/>
      </dsp:txXfrm>
    </dsp:sp>
    <dsp:sp modelId="{01D8E669-F8F6-41CF-9499-F3878FEF7C9C}">
      <dsp:nvSpPr>
        <dsp:cNvPr id="24" name="Oval 23"/>
        <dsp:cNvSpPr/>
      </dsp:nvSpPr>
      <dsp:spPr bwMode="white">
        <a:xfrm>
          <a:off x="4767702" y="1712419"/>
          <a:ext cx="750816" cy="750816"/>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13970" tIns="13970" rIns="13970" bIns="13970" anchor="ctr"/>
        <a:lstStyle>
          <a:lvl1pPr algn="ctr">
            <a:defRPr sz="1100"/>
          </a:lvl1pPr>
          <a:lvl2pPr marL="57150" indent="-57150" algn="ctr">
            <a:defRPr sz="800"/>
          </a:lvl2pPr>
          <a:lvl3pPr marL="114300" indent="-57150" algn="ctr">
            <a:defRPr sz="800"/>
          </a:lvl3pPr>
          <a:lvl4pPr marL="171450" indent="-57150" algn="ctr">
            <a:defRPr sz="800"/>
          </a:lvl4pPr>
          <a:lvl5pPr marL="228600" indent="-57150" algn="ctr">
            <a:defRPr sz="800"/>
          </a:lvl5pPr>
          <a:lvl6pPr marL="285750" indent="-57150" algn="ctr">
            <a:defRPr sz="800"/>
          </a:lvl6pPr>
          <a:lvl7pPr marL="342900" indent="-57150" algn="ctr">
            <a:defRPr sz="800"/>
          </a:lvl7pPr>
          <a:lvl8pPr marL="400050" indent="-57150" algn="ctr">
            <a:defRPr sz="800"/>
          </a:lvl8pPr>
          <a:lvl9pPr marL="457200" indent="-57150" algn="ctr">
            <a:defRPr sz="800"/>
          </a:lvl9pPr>
        </a:lstStyle>
        <a:p>
          <a:pPr lvl="0">
            <a:lnSpc>
              <a:spcPct val="100000"/>
            </a:lnSpc>
            <a:spcBef>
              <a:spcPct val="0"/>
            </a:spcBef>
            <a:spcAft>
              <a:spcPct val="35000"/>
            </a:spcAft>
          </a:pPr>
          <a:r>
            <a:rPr lang="en-US"/>
            <a:t>MCMC</a:t>
          </a:r>
          <a:r>
            <a:rPr lang="zh-CN" altLang="en-US"/>
            <a:t>分析</a:t>
          </a:r>
          <a:endParaRPr lang="zh-CN" altLang="en-US"/>
        </a:p>
      </dsp:txBody>
      <dsp:txXfrm>
        <a:off x="4767702" y="1712419"/>
        <a:ext cx="750816" cy="750816"/>
      </dsp:txXfrm>
    </dsp:sp>
    <dsp:sp modelId="{03AEC514-D488-43D6-9026-419F64FA7000}">
      <dsp:nvSpPr>
        <dsp:cNvPr id="25" name="Isosceles Triangle 24"/>
        <dsp:cNvSpPr/>
      </dsp:nvSpPr>
      <dsp:spPr bwMode="white">
        <a:xfrm rot="10799999">
          <a:off x="4946119" y="2599818"/>
          <a:ext cx="393982" cy="308240"/>
        </a:xfrm>
        <a:prstGeom prst="triangle">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10799999">
        <a:off x="4946119" y="2599818"/>
        <a:ext cx="393982" cy="308240"/>
      </dsp:txXfrm>
    </dsp:sp>
    <dsp:sp modelId="{28F6FFF4-D0D2-4EE9-A86D-32D22DEDAAF9}">
      <dsp:nvSpPr>
        <dsp:cNvPr id="26" name="Oval 25"/>
        <dsp:cNvSpPr/>
      </dsp:nvSpPr>
      <dsp:spPr bwMode="white">
        <a:xfrm>
          <a:off x="4580279" y="3044640"/>
          <a:ext cx="1125662" cy="1125662"/>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24130" tIns="24130" rIns="24130" bIns="2413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zh-CN" altLang="en-US"/>
            <a:t>最终透射光谱</a:t>
          </a:r>
          <a:endParaRPr lang="zh-CN" altLang="en-US"/>
        </a:p>
      </dsp:txBody>
      <dsp:txXfrm>
        <a:off x="4580279" y="3044640"/>
        <a:ext cx="1125662" cy="1125662"/>
      </dsp:txXfrm>
    </dsp:sp>
    <dsp:sp modelId="{73EFF32A-EEFC-4D6C-9BC3-3309ABC1C4B9}">
      <dsp:nvSpPr>
        <dsp:cNvPr id="5" name="Oval 4" hidden="1"/>
        <dsp:cNvSpPr/>
      </dsp:nvSpPr>
      <dsp:spPr>
        <a:xfrm>
          <a:off x="1206669" y="1524996"/>
          <a:ext cx="1125662" cy="1125662"/>
        </a:xfrm>
        <a:prstGeom prst="ellipse">
          <a:avLst/>
        </a:prstGeom>
      </dsp:spPr>
      <dsp:txXfrm>
        <a:off x="1206669" y="1524996"/>
        <a:ext cx="1125662" cy="1125662"/>
      </dsp:txXfrm>
    </dsp:sp>
    <dsp:sp modelId="{2332DBDC-838E-49F6-81B8-9B23B4215B97}">
      <dsp:nvSpPr>
        <dsp:cNvPr id="8" name="Oval 7" hidden="1"/>
        <dsp:cNvSpPr/>
      </dsp:nvSpPr>
      <dsp:spPr>
        <a:xfrm>
          <a:off x="1206669" y="3044640"/>
          <a:ext cx="1125662" cy="1125662"/>
        </a:xfrm>
        <a:prstGeom prst="ellipse">
          <a:avLst/>
        </a:prstGeom>
      </dsp:spPr>
      <dsp:txXfrm>
        <a:off x="1206669" y="3044640"/>
        <a:ext cx="1125662" cy="1125662"/>
      </dsp:txXfrm>
    </dsp:sp>
    <dsp:sp modelId="{7EBA6321-14DE-4B5F-B0ED-E0EEDFA7D6AC}">
      <dsp:nvSpPr>
        <dsp:cNvPr id="11" name="Oval 10" hidden="1"/>
        <dsp:cNvSpPr/>
      </dsp:nvSpPr>
      <dsp:spPr>
        <a:xfrm>
          <a:off x="2893474" y="3038395"/>
          <a:ext cx="1125662" cy="1125662"/>
        </a:xfrm>
        <a:prstGeom prst="ellipse">
          <a:avLst/>
        </a:prstGeom>
      </dsp:spPr>
      <dsp:txXfrm>
        <a:off x="2893474" y="3038395"/>
        <a:ext cx="1125662" cy="1125662"/>
      </dsp:txXfrm>
    </dsp:sp>
    <dsp:sp modelId="{9751747E-F866-4FE0-96DF-10794667038C}">
      <dsp:nvSpPr>
        <dsp:cNvPr id="14" name="Oval 13" hidden="1"/>
        <dsp:cNvSpPr/>
      </dsp:nvSpPr>
      <dsp:spPr>
        <a:xfrm>
          <a:off x="2893474" y="1518752"/>
          <a:ext cx="1125662" cy="1125662"/>
        </a:xfrm>
        <a:prstGeom prst="ellipse">
          <a:avLst/>
        </a:prstGeom>
      </dsp:spPr>
      <dsp:txXfrm>
        <a:off x="2893474" y="1518752"/>
        <a:ext cx="1125662" cy="1125662"/>
      </dsp:txXfrm>
    </dsp:sp>
    <dsp:sp modelId="{8D79C54E-A6E7-4B64-BF83-6262C340BA5A}">
      <dsp:nvSpPr>
        <dsp:cNvPr id="17" name="Oval 16" hidden="1"/>
        <dsp:cNvSpPr/>
      </dsp:nvSpPr>
      <dsp:spPr>
        <a:xfrm>
          <a:off x="2893474" y="-892"/>
          <a:ext cx="1125662" cy="1125662"/>
        </a:xfrm>
        <a:prstGeom prst="ellipse">
          <a:avLst/>
        </a:prstGeom>
      </dsp:spPr>
      <dsp:txXfrm>
        <a:off x="2893474" y="-892"/>
        <a:ext cx="1125662" cy="1125662"/>
      </dsp:txXfrm>
    </dsp:sp>
    <dsp:sp modelId="{3F23BAED-9E57-4877-ABBD-F4D1E8A3CA3C}">
      <dsp:nvSpPr>
        <dsp:cNvPr id="20" name="Oval 19" hidden="1"/>
        <dsp:cNvSpPr/>
      </dsp:nvSpPr>
      <dsp:spPr>
        <a:xfrm>
          <a:off x="4580279" y="5353"/>
          <a:ext cx="1125662" cy="1125662"/>
        </a:xfrm>
        <a:prstGeom prst="ellipse">
          <a:avLst/>
        </a:prstGeom>
      </dsp:spPr>
      <dsp:txXfrm>
        <a:off x="4580279" y="5353"/>
        <a:ext cx="1125662" cy="1125662"/>
      </dsp:txXfrm>
    </dsp:sp>
    <dsp:sp modelId="{EFC112E6-9D63-42C1-85C6-71B51029D459}">
      <dsp:nvSpPr>
        <dsp:cNvPr id="23" name="Oval 22" hidden="1"/>
        <dsp:cNvSpPr/>
      </dsp:nvSpPr>
      <dsp:spPr>
        <a:xfrm>
          <a:off x="4580279" y="1524996"/>
          <a:ext cx="1125662" cy="1125662"/>
        </a:xfrm>
        <a:prstGeom prst="ellipse">
          <a:avLst/>
        </a:prstGeom>
      </dsp:spPr>
      <dsp:txXfrm>
        <a:off x="4580279" y="1524996"/>
        <a:ext cx="1125662" cy="112566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contDir" val="revDir"/>
          <dgm:param type="grDir" val="tL"/>
          <dgm:param type="flowDir" val="col"/>
        </dgm:alg>
      </dgm:if>
      <dgm:else name="Name2">
        <dgm:alg type="snake">
          <dgm:param type="contDir" val="revDir"/>
          <dgm:param type="grDir" val="tR"/>
          <dgm:param type="flowDir" val="col"/>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srcNode" val="firstNode"/>
                    <dgm:param type="dstNode" val="shape"/>
                    <dgm:param type="begPts" val="auto"/>
                    <dgm:param type="endPts" val="auto"/>
                  </dgm:alg>
                </dgm:if>
                <dgm:if name="Name13" axis="self" ptType="sibTrans" func="revPos" op="equ" val="1">
                  <dgm:alg type="conn">
                    <dgm:param type="srcNode" val="shape"/>
                    <dgm:param type="dstNode" val="lastNode"/>
                    <dgm:param type="begPts" val="auto"/>
                    <dgm:param type="endPts" val="auto"/>
                  </dgm:alg>
                </dgm:if>
                <dgm:else name="Name14">
                  <dgm:alg type="conn">
                    <dgm:param type="srcNode" val="shape"/>
                    <dgm:param type="dstNode" val="shape"/>
                    <dgm:param type="begPts" val="auto"/>
                    <dgm:param type="endPts" val="auto"/>
                  </dgm:alg>
                </dgm:else>
              </dgm:choose>
            </dgm:if>
            <dgm:else name="Name15">
              <dgm:choose name="Name16">
                <dgm:if name="Name17" axis="self" ptType="sibTrans" func="pos" op="equ" val="1">
                  <dgm:alg type="conn">
                    <dgm:param type="srcNode" val="firstNode"/>
                    <dgm:param type="dstNode" val="shape"/>
                    <dgm:param type="begPts" val="auto"/>
                    <dgm:param type="endPts" val="auto"/>
                  </dgm:alg>
                </dgm:if>
                <dgm:if name="Name18" axis="self" ptType="sibTrans" func="revPos" op="equ" val="1">
                  <dgm:alg type="conn">
                    <dgm:param type="srcNode" val="shape"/>
                    <dgm:param type="dstNode" val="lastNode"/>
                    <dgm:param type="begPts" val="auto"/>
                    <dgm:param type="endPts" val="auto"/>
                  </dgm:alg>
                </dgm:if>
                <dgm:else name="Name19">
                  <dgm:alg type="conn">
                    <dgm:param type="srcNode" val="shape"/>
                    <dgm:param type="dstNode" val="shape"/>
                    <dgm:param type="begPts" val="auto"/>
                    <dgm:param type="endPts" val="auto"/>
                  </dgm:alg>
                </dgm:else>
              </dgm:choose>
            </dgm:else>
          </dgm:choose>
          <dgm:shape xmlns:r="http://schemas.openxmlformats.org/officeDocument/2006/relationships" type="triangle" r:blip="" rot="90">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59322-6C85-4127-9E81-7F8BF0D70E1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A76D6-C0AA-410F-9DDC-526F0CB07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line-by-line radiation transfer model, </a:t>
            </a:r>
            <a:r>
              <a:rPr lang="zh-CN" altLang="en-US"/>
              <a:t>需要在观测光谱中划定只有地球大气光谱和平滑连续谱区域作为参照，作为</a:t>
            </a:r>
            <a:r>
              <a:rPr lang="en-US" altLang="zh-CN"/>
              <a:t>sacle</a:t>
            </a:r>
            <a:r>
              <a:rPr lang="zh-CN" altLang="en-US"/>
              <a:t>模板；需要列出每个吸收线在</a:t>
            </a:r>
            <a:r>
              <a:rPr lang="en-US" altLang="zh-CN"/>
              <a:t>ORF</a:t>
            </a:r>
            <a:r>
              <a:rPr lang="zh-CN" altLang="en-US"/>
              <a:t>和</a:t>
            </a:r>
            <a:r>
              <a:rPr lang="en-US" altLang="zh-CN"/>
              <a:t>BRF</a:t>
            </a:r>
            <a:r>
              <a:rPr lang="zh-CN" altLang="en-US"/>
              <a:t>中的位置</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zh-CN" altLang="en-US"/>
              <a:t>把恒星盘面分成</a:t>
            </a:r>
            <a:r>
              <a:rPr lang="en-US" altLang="zh-CN"/>
              <a:t>21</a:t>
            </a:r>
            <a:r>
              <a:rPr lang="zh-CN" altLang="en-US"/>
              <a:t>个</a:t>
            </a:r>
            <a:r>
              <a:rPr lang="en-US" altLang="zh-CN"/>
              <a:t>bin</a:t>
            </a:r>
            <a:r>
              <a:rPr lang="zh-CN" altLang="en-US"/>
              <a:t>（</a:t>
            </a:r>
            <a:r>
              <a:rPr lang="en-US" altLang="zh-CN"/>
              <a:t>mu</a:t>
            </a:r>
            <a:r>
              <a:rPr lang="zh-CN" altLang="en-US"/>
              <a:t>），分区域处理；根据输入的恒星自转速度和自转轴倾角生成</a:t>
            </a:r>
            <a:r>
              <a:rPr lang="en-US" altLang="zh-CN"/>
              <a:t>RM</a:t>
            </a:r>
            <a:r>
              <a:rPr lang="zh-CN" altLang="en-US"/>
              <a:t>效应的分布情况</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fld>
            <a:endParaRPr lang="zh-CN" altLang="en-US"/>
          </a:p>
        </p:txBody>
      </p:sp>
      <p:sp>
        <p:nvSpPr>
          <p:cNvPr id="9" name="矩形 8"/>
          <p:cNvSpPr/>
          <p:nvPr userDrawn="1"/>
        </p:nvSpPr>
        <p:spPr>
          <a:xfrm>
            <a:off x="6874380" y="4533745"/>
            <a:ext cx="775136" cy="246221"/>
          </a:xfrm>
          <a:prstGeom prst="rect">
            <a:avLst/>
          </a:prstGeom>
        </p:spPr>
        <p:txBody>
          <a:bodyPr wrap="square">
            <a:spAutoFit/>
          </a:bodyPr>
          <a:lstStyle/>
          <a:p>
            <a:pPr defTabSz="914400"/>
            <a:r>
              <a:rPr lang="en-US" altLang="zh-CN" sz="100" dirty="0">
                <a:solidFill>
                  <a:prstClr val="white"/>
                </a:solidFill>
                <a:latin typeface="Calibri"/>
                <a:ea typeface="SimSun"/>
              </a:rPr>
              <a:t>PPT</a:t>
            </a:r>
            <a:r>
              <a:rPr lang="zh-CN" altLang="en-US" sz="100" dirty="0">
                <a:solidFill>
                  <a:prstClr val="white"/>
                </a:solidFill>
                <a:latin typeface="Calibri"/>
                <a:ea typeface="SimSun"/>
              </a:rPr>
              <a:t>模板下载：</a:t>
            </a:r>
            <a:r>
              <a:rPr lang="en-US" altLang="zh-CN" sz="100" dirty="0">
                <a:solidFill>
                  <a:prstClr val="white"/>
                </a:solidFill>
                <a:latin typeface="Calibri"/>
                <a:ea typeface="SimSun"/>
              </a:rPr>
              <a:t>www.1ppt.com/moban/     </a:t>
            </a:r>
            <a:r>
              <a:rPr lang="zh-CN" altLang="en-US" sz="100" dirty="0">
                <a:solidFill>
                  <a:prstClr val="white"/>
                </a:solidFill>
                <a:latin typeface="Calibri"/>
                <a:ea typeface="SimSun"/>
              </a:rPr>
              <a:t>行业</a:t>
            </a:r>
            <a:r>
              <a:rPr lang="en-US" altLang="zh-CN" sz="100" dirty="0">
                <a:solidFill>
                  <a:prstClr val="white"/>
                </a:solidFill>
                <a:latin typeface="Calibri"/>
                <a:ea typeface="SimSun"/>
              </a:rPr>
              <a:t>PPT</a:t>
            </a:r>
            <a:r>
              <a:rPr lang="zh-CN" altLang="en-US" sz="100" dirty="0">
                <a:solidFill>
                  <a:prstClr val="white"/>
                </a:solidFill>
                <a:latin typeface="Calibri"/>
                <a:ea typeface="SimSun"/>
              </a:rPr>
              <a:t>模板：</a:t>
            </a:r>
            <a:r>
              <a:rPr lang="en-US" altLang="zh-CN" sz="100" dirty="0">
                <a:solidFill>
                  <a:prstClr val="white"/>
                </a:solidFill>
                <a:latin typeface="Calibri"/>
                <a:ea typeface="SimSun"/>
              </a:rPr>
              <a:t>www.1ppt.com/hangye/ </a:t>
            </a:r>
            <a:endParaRPr lang="en-US" altLang="zh-CN" sz="100" dirty="0">
              <a:solidFill>
                <a:prstClr val="white"/>
              </a:solidFill>
              <a:latin typeface="Calibri"/>
              <a:ea typeface="SimSun"/>
            </a:endParaRPr>
          </a:p>
          <a:p>
            <a:pPr defTabSz="914400"/>
            <a:r>
              <a:rPr lang="zh-CN" altLang="en-US" sz="100" dirty="0">
                <a:solidFill>
                  <a:prstClr val="white"/>
                </a:solidFill>
                <a:latin typeface="Calibri"/>
                <a:ea typeface="SimSun"/>
              </a:rPr>
              <a:t>节日</a:t>
            </a:r>
            <a:r>
              <a:rPr lang="en-US" altLang="zh-CN" sz="100" dirty="0">
                <a:solidFill>
                  <a:prstClr val="white"/>
                </a:solidFill>
                <a:latin typeface="Calibri"/>
                <a:ea typeface="SimSun"/>
              </a:rPr>
              <a:t>PPT</a:t>
            </a:r>
            <a:r>
              <a:rPr lang="zh-CN" altLang="en-US" sz="100" dirty="0">
                <a:solidFill>
                  <a:prstClr val="white"/>
                </a:solidFill>
                <a:latin typeface="Calibri"/>
                <a:ea typeface="SimSun"/>
              </a:rPr>
              <a:t>模板：</a:t>
            </a:r>
            <a:r>
              <a:rPr lang="en-US" altLang="zh-CN" sz="100" dirty="0">
                <a:solidFill>
                  <a:prstClr val="white"/>
                </a:solidFill>
                <a:latin typeface="Calibri"/>
                <a:ea typeface="SimSun"/>
              </a:rPr>
              <a:t>www.1ppt.com/jieri/           PPT</a:t>
            </a:r>
            <a:r>
              <a:rPr lang="zh-CN" altLang="en-US" sz="100" dirty="0">
                <a:solidFill>
                  <a:prstClr val="white"/>
                </a:solidFill>
                <a:latin typeface="Calibri"/>
                <a:ea typeface="SimSun"/>
              </a:rPr>
              <a:t>素材下载：</a:t>
            </a:r>
            <a:r>
              <a:rPr lang="en-US" altLang="zh-CN" sz="100" dirty="0">
                <a:solidFill>
                  <a:prstClr val="white"/>
                </a:solidFill>
                <a:latin typeface="Calibri"/>
                <a:ea typeface="SimSun"/>
              </a:rPr>
              <a:t>www.1ppt.com/sucai/</a:t>
            </a:r>
            <a:endParaRPr lang="en-US" altLang="zh-CN" sz="100" dirty="0">
              <a:solidFill>
                <a:prstClr val="white"/>
              </a:solidFill>
              <a:latin typeface="Calibri"/>
              <a:ea typeface="SimSun"/>
            </a:endParaRPr>
          </a:p>
          <a:p>
            <a:pPr defTabSz="914400"/>
            <a:r>
              <a:rPr lang="en-US" altLang="zh-CN" sz="100" dirty="0">
                <a:solidFill>
                  <a:prstClr val="white"/>
                </a:solidFill>
                <a:latin typeface="Calibri"/>
                <a:ea typeface="SimSun"/>
              </a:rPr>
              <a:t>PPT</a:t>
            </a:r>
            <a:r>
              <a:rPr lang="zh-CN" altLang="en-US" sz="100" dirty="0">
                <a:solidFill>
                  <a:prstClr val="white"/>
                </a:solidFill>
                <a:latin typeface="Calibri"/>
                <a:ea typeface="SimSun"/>
              </a:rPr>
              <a:t>背景图片：</a:t>
            </a:r>
            <a:r>
              <a:rPr lang="en-US" altLang="zh-CN" sz="100" dirty="0">
                <a:solidFill>
                  <a:prstClr val="white"/>
                </a:solidFill>
                <a:latin typeface="Calibri"/>
                <a:ea typeface="SimSun"/>
              </a:rPr>
              <a:t>www.1ppt.com/beijing/      PPT</a:t>
            </a:r>
            <a:r>
              <a:rPr lang="zh-CN" altLang="en-US" sz="100" dirty="0">
                <a:solidFill>
                  <a:prstClr val="white"/>
                </a:solidFill>
                <a:latin typeface="Calibri"/>
                <a:ea typeface="SimSun"/>
              </a:rPr>
              <a:t>图表下载：</a:t>
            </a:r>
            <a:r>
              <a:rPr lang="en-US" altLang="zh-CN" sz="100" dirty="0">
                <a:solidFill>
                  <a:prstClr val="white"/>
                </a:solidFill>
                <a:latin typeface="Calibri"/>
                <a:ea typeface="SimSun"/>
              </a:rPr>
              <a:t>www.1ppt.com/tubiao/      </a:t>
            </a:r>
            <a:endParaRPr lang="en-US" altLang="zh-CN" sz="100" dirty="0">
              <a:solidFill>
                <a:prstClr val="white"/>
              </a:solidFill>
              <a:latin typeface="Calibri"/>
              <a:ea typeface="SimSun"/>
            </a:endParaRPr>
          </a:p>
          <a:p>
            <a:pPr defTabSz="914400"/>
            <a:r>
              <a:rPr lang="zh-CN" altLang="en-US" sz="100" dirty="0">
                <a:solidFill>
                  <a:prstClr val="white"/>
                </a:solidFill>
                <a:latin typeface="Calibri"/>
                <a:ea typeface="SimSun"/>
              </a:rPr>
              <a:t>优秀</a:t>
            </a:r>
            <a:r>
              <a:rPr lang="en-US" altLang="zh-CN" sz="100" dirty="0">
                <a:solidFill>
                  <a:prstClr val="white"/>
                </a:solidFill>
                <a:latin typeface="Calibri"/>
                <a:ea typeface="SimSun"/>
              </a:rPr>
              <a:t>PPT</a:t>
            </a:r>
            <a:r>
              <a:rPr lang="zh-CN" altLang="en-US" sz="100" dirty="0">
                <a:solidFill>
                  <a:prstClr val="white"/>
                </a:solidFill>
                <a:latin typeface="Calibri"/>
                <a:ea typeface="SimSun"/>
              </a:rPr>
              <a:t>下载：</a:t>
            </a:r>
            <a:r>
              <a:rPr lang="en-US" altLang="zh-CN" sz="100" dirty="0">
                <a:solidFill>
                  <a:prstClr val="white"/>
                </a:solidFill>
                <a:latin typeface="Calibri"/>
                <a:ea typeface="SimSun"/>
              </a:rPr>
              <a:t>www.1ppt.com/xiazai/        PPT</a:t>
            </a:r>
            <a:r>
              <a:rPr lang="zh-CN" altLang="en-US" sz="100" dirty="0">
                <a:solidFill>
                  <a:prstClr val="white"/>
                </a:solidFill>
                <a:latin typeface="Calibri"/>
                <a:ea typeface="SimSun"/>
              </a:rPr>
              <a:t>教程： </a:t>
            </a:r>
            <a:r>
              <a:rPr lang="en-US" altLang="zh-CN" sz="100" dirty="0">
                <a:solidFill>
                  <a:prstClr val="white"/>
                </a:solidFill>
                <a:latin typeface="Calibri"/>
                <a:ea typeface="SimSun"/>
              </a:rPr>
              <a:t>www.1ppt.com/powerpoint/      </a:t>
            </a:r>
            <a:endParaRPr lang="en-US" altLang="zh-CN" sz="100" dirty="0">
              <a:solidFill>
                <a:prstClr val="white"/>
              </a:solidFill>
              <a:latin typeface="Calibri"/>
              <a:ea typeface="SimSun"/>
            </a:endParaRPr>
          </a:p>
          <a:p>
            <a:pPr defTabSz="914400"/>
            <a:r>
              <a:rPr lang="en-US" altLang="zh-CN" sz="100" dirty="0">
                <a:solidFill>
                  <a:prstClr val="white"/>
                </a:solidFill>
                <a:latin typeface="Calibri"/>
                <a:ea typeface="SimSun"/>
              </a:rPr>
              <a:t>Word</a:t>
            </a:r>
            <a:r>
              <a:rPr lang="zh-CN" altLang="en-US" sz="100" dirty="0">
                <a:solidFill>
                  <a:prstClr val="white"/>
                </a:solidFill>
                <a:latin typeface="Calibri"/>
                <a:ea typeface="SimSun"/>
              </a:rPr>
              <a:t>教程： </a:t>
            </a:r>
            <a:r>
              <a:rPr lang="en-US" altLang="zh-CN" sz="100" dirty="0">
                <a:solidFill>
                  <a:prstClr val="white"/>
                </a:solidFill>
                <a:latin typeface="Calibri"/>
                <a:ea typeface="SimSun"/>
              </a:rPr>
              <a:t>www.1ppt.com/word/              Excel</a:t>
            </a:r>
            <a:r>
              <a:rPr lang="zh-CN" altLang="en-US" sz="100" dirty="0">
                <a:solidFill>
                  <a:prstClr val="white"/>
                </a:solidFill>
                <a:latin typeface="Calibri"/>
                <a:ea typeface="SimSun"/>
              </a:rPr>
              <a:t>教程：</a:t>
            </a:r>
            <a:r>
              <a:rPr lang="en-US" altLang="zh-CN" sz="100" dirty="0">
                <a:solidFill>
                  <a:prstClr val="white"/>
                </a:solidFill>
                <a:latin typeface="Calibri"/>
                <a:ea typeface="SimSun"/>
              </a:rPr>
              <a:t>www.1ppt.com/excel/  </a:t>
            </a:r>
            <a:endParaRPr lang="en-US" altLang="zh-CN" sz="100" dirty="0">
              <a:solidFill>
                <a:prstClr val="white"/>
              </a:solidFill>
              <a:latin typeface="Calibri"/>
              <a:ea typeface="SimSun"/>
            </a:endParaRPr>
          </a:p>
          <a:p>
            <a:pPr defTabSz="914400"/>
            <a:r>
              <a:rPr lang="zh-CN" altLang="en-US" sz="100" dirty="0">
                <a:solidFill>
                  <a:prstClr val="white"/>
                </a:solidFill>
                <a:latin typeface="Calibri"/>
                <a:ea typeface="SimSun"/>
              </a:rPr>
              <a:t>资料下载：</a:t>
            </a:r>
            <a:r>
              <a:rPr lang="en-US" altLang="zh-CN" sz="100" dirty="0">
                <a:solidFill>
                  <a:prstClr val="white"/>
                </a:solidFill>
                <a:latin typeface="Calibri"/>
                <a:ea typeface="SimSun"/>
              </a:rPr>
              <a:t>www.1ppt.com/ziliao/                PPT</a:t>
            </a:r>
            <a:r>
              <a:rPr lang="zh-CN" altLang="en-US" sz="100" dirty="0">
                <a:solidFill>
                  <a:prstClr val="white"/>
                </a:solidFill>
                <a:latin typeface="Calibri"/>
                <a:ea typeface="SimSun"/>
              </a:rPr>
              <a:t>课件下载：</a:t>
            </a:r>
            <a:r>
              <a:rPr lang="en-US" altLang="zh-CN" sz="100" dirty="0">
                <a:solidFill>
                  <a:prstClr val="white"/>
                </a:solidFill>
                <a:latin typeface="Calibri"/>
                <a:ea typeface="SimSun"/>
              </a:rPr>
              <a:t>www.1ppt.com/kejian/ </a:t>
            </a:r>
            <a:endParaRPr lang="en-US" altLang="zh-CN" sz="100" dirty="0">
              <a:solidFill>
                <a:prstClr val="white"/>
              </a:solidFill>
              <a:latin typeface="Calibri"/>
              <a:ea typeface="SimSun"/>
            </a:endParaRPr>
          </a:p>
          <a:p>
            <a:pPr defTabSz="914400"/>
            <a:r>
              <a:rPr lang="zh-CN" altLang="en-US" sz="100" dirty="0">
                <a:solidFill>
                  <a:prstClr val="white"/>
                </a:solidFill>
                <a:latin typeface="Calibri"/>
                <a:ea typeface="SimSun"/>
              </a:rPr>
              <a:t>范文下载：</a:t>
            </a:r>
            <a:r>
              <a:rPr lang="en-US" altLang="zh-CN" sz="100" dirty="0">
                <a:solidFill>
                  <a:prstClr val="white"/>
                </a:solidFill>
                <a:latin typeface="Calibri"/>
                <a:ea typeface="SimSun"/>
              </a:rPr>
              <a:t>www.1ppt.com/fanwen/             </a:t>
            </a:r>
            <a:r>
              <a:rPr lang="zh-CN" altLang="en-US" sz="100" dirty="0">
                <a:solidFill>
                  <a:prstClr val="white"/>
                </a:solidFill>
                <a:latin typeface="Calibri"/>
                <a:ea typeface="SimSun"/>
              </a:rPr>
              <a:t>试卷下载：</a:t>
            </a:r>
            <a:r>
              <a:rPr lang="en-US" altLang="zh-CN" sz="100" dirty="0">
                <a:solidFill>
                  <a:prstClr val="white"/>
                </a:solidFill>
                <a:latin typeface="Calibri"/>
                <a:ea typeface="SimSun"/>
              </a:rPr>
              <a:t>www.1ppt.com/shiti/  </a:t>
            </a:r>
            <a:endParaRPr lang="en-US" altLang="zh-CN" sz="100" dirty="0">
              <a:solidFill>
                <a:prstClr val="white"/>
              </a:solidFill>
              <a:latin typeface="Calibri"/>
              <a:ea typeface="SimSun"/>
            </a:endParaRPr>
          </a:p>
          <a:p>
            <a:pPr defTabSz="914400"/>
            <a:r>
              <a:rPr lang="zh-CN" altLang="en-US" sz="100" dirty="0">
                <a:solidFill>
                  <a:prstClr val="white"/>
                </a:solidFill>
                <a:latin typeface="Calibri"/>
                <a:ea typeface="SimSun"/>
              </a:rPr>
              <a:t>教案下载：</a:t>
            </a:r>
            <a:r>
              <a:rPr lang="en-US" altLang="zh-CN" sz="100" dirty="0">
                <a:solidFill>
                  <a:prstClr val="white"/>
                </a:solidFill>
                <a:latin typeface="Calibri"/>
                <a:ea typeface="SimSun"/>
              </a:rPr>
              <a:t>www.1ppt.com/jiaoan/  </a:t>
            </a:r>
            <a:r>
              <a:rPr lang="en-US" altLang="zh-CN" sz="100" dirty="0" smtClean="0">
                <a:solidFill>
                  <a:prstClr val="white"/>
                </a:solidFill>
                <a:latin typeface="Calibri"/>
                <a:ea typeface="SimSun"/>
              </a:rPr>
              <a:t>      </a:t>
            </a:r>
            <a:endParaRPr lang="en-US" altLang="zh-CN" sz="100" dirty="0">
              <a:solidFill>
                <a:prstClr val="white"/>
              </a:solidFill>
              <a:latin typeface="Calibri"/>
              <a:ea typeface="SimSun"/>
            </a:endParaRPr>
          </a:p>
          <a:p>
            <a:pPr defTabSz="914400"/>
            <a:r>
              <a:rPr lang="zh-CN" altLang="en-US" sz="100" dirty="0" smtClean="0">
                <a:solidFill>
                  <a:prstClr val="white"/>
                </a:solidFill>
                <a:latin typeface="Calibri"/>
                <a:ea typeface="SimSun"/>
              </a:rPr>
              <a:t>字体下载：</a:t>
            </a:r>
            <a:r>
              <a:rPr lang="en-US" altLang="zh-CN" sz="100" dirty="0" smtClean="0">
                <a:solidFill>
                  <a:prstClr val="white"/>
                </a:solidFill>
                <a:latin typeface="Calibri"/>
                <a:ea typeface="SimSun"/>
              </a:rPr>
              <a:t>www.1ppt.com/ziti/</a:t>
            </a:r>
            <a:endParaRPr lang="en-US" altLang="zh-CN" sz="100" dirty="0">
              <a:solidFill>
                <a:prstClr val="white"/>
              </a:solidFill>
              <a:latin typeface="Calibri"/>
              <a:ea typeface="SimSun"/>
            </a:endParaRPr>
          </a:p>
          <a:p>
            <a:pPr defTabSz="914400"/>
            <a:r>
              <a:rPr lang="en-US" altLang="zh-CN" sz="100" dirty="0">
                <a:solidFill>
                  <a:prstClr val="white"/>
                </a:solidFill>
                <a:latin typeface="Calibri"/>
                <a:ea typeface="SimSun"/>
              </a:rPr>
              <a:t> </a:t>
            </a:r>
            <a:endParaRPr lang="zh-CN" altLang="en-US" sz="100" dirty="0">
              <a:solidFill>
                <a:prstClr val="white"/>
              </a:solidFill>
              <a:latin typeface="Calibri"/>
              <a:ea typeface="SimSu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388823" y="407418"/>
            <a:ext cx="0" cy="54953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7904665" y="61196"/>
            <a:ext cx="692443" cy="692443"/>
            <a:chOff x="3963053" y="796069"/>
            <a:chExt cx="1445741" cy="1445741"/>
          </a:xfrm>
        </p:grpSpPr>
        <p:sp>
          <p:nvSpPr>
            <p:cNvPr id="8" name="椭圆 7"/>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Microsoft YaHei"/>
                <a:cs typeface="+mn-cs"/>
              </a:endParaRPr>
            </a:p>
          </p:txBody>
        </p:sp>
        <p:grpSp>
          <p:nvGrpSpPr>
            <p:cNvPr id="9" name="组合 8"/>
            <p:cNvGrpSpPr/>
            <p:nvPr/>
          </p:nvGrpSpPr>
          <p:grpSpPr>
            <a:xfrm>
              <a:off x="4188168" y="1149945"/>
              <a:ext cx="995510" cy="868332"/>
              <a:chOff x="4675188" y="2882900"/>
              <a:chExt cx="360362" cy="314325"/>
            </a:xfrm>
            <a:solidFill>
              <a:schemeClr val="bg1"/>
            </a:solidFill>
          </p:grpSpPr>
          <p:sp>
            <p:nvSpPr>
              <p:cNvPr id="10"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icrosoft YaHei"/>
                  <a:cs typeface="+mn-cs"/>
                  <a:sym typeface="Gill Sans" charset="0"/>
                </a:endParaRPr>
              </a:p>
            </p:txBody>
          </p:sp>
          <p:sp>
            <p:nvSpPr>
              <p:cNvPr id="11"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icrosoft YaHei"/>
                  <a:cs typeface="+mn-cs"/>
                  <a:sym typeface="Gill Sans" charset="0"/>
                </a:endParaRPr>
              </a:p>
            </p:txBody>
          </p:sp>
          <p:sp>
            <p:nvSpPr>
              <p:cNvPr id="12"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icrosoft YaHei"/>
                  <a:cs typeface="+mn-cs"/>
                  <a:sym typeface="Gill Sans" charset="0"/>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78308" y="249174"/>
            <a:ext cx="8787384" cy="4645152"/>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449F7-5D90-411E-B63D-8723CE855B03}"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78D03BD-8273-4B2F-9BD5-C1C4F37ADDE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71449F7-5D90-411E-B63D-8723CE855B03}"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78D03BD-8273-4B2F-9BD5-C1C4F37ADDE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GIF"/><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686407" y="2453653"/>
            <a:ext cx="5770880" cy="768350"/>
          </a:xfrm>
          <a:prstGeom prst="rect">
            <a:avLst/>
          </a:prstGeom>
          <a:noFill/>
        </p:spPr>
        <p:txBody>
          <a:bodyPr wrap="none" rtlCol="0">
            <a:spAutoFit/>
          </a:bodyPr>
          <a:lstStyle/>
          <a:p>
            <a:pPr algn="just"/>
            <a:r>
              <a:rPr lang="zh-CN" altLang="en-US" sz="4400" dirty="0">
                <a:solidFill>
                  <a:schemeClr val="accent1"/>
                </a:solidFill>
              </a:rPr>
              <a:t>行星大气小组研讨报告</a:t>
            </a:r>
            <a:endParaRPr lang="zh-CN" altLang="en-US" sz="4400" dirty="0">
              <a:solidFill>
                <a:schemeClr val="accent1"/>
              </a:solidFill>
            </a:endParaRPr>
          </a:p>
        </p:txBody>
      </p:sp>
      <p:cxnSp>
        <p:nvCxnSpPr>
          <p:cNvPr id="14" name="直接连接符 13"/>
          <p:cNvCxnSpPr/>
          <p:nvPr/>
        </p:nvCxnSpPr>
        <p:spPr>
          <a:xfrm>
            <a:off x="1320165" y="3281680"/>
            <a:ext cx="650367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848640" y="848674"/>
            <a:ext cx="1445741" cy="1445741"/>
            <a:chOff x="3963053" y="796069"/>
            <a:chExt cx="1445741" cy="1445741"/>
          </a:xfrm>
        </p:grpSpPr>
        <p:sp>
          <p:nvSpPr>
            <p:cNvPr id="15" name="椭圆 14"/>
            <p:cNvSpPr/>
            <p:nvPr/>
          </p:nvSpPr>
          <p:spPr>
            <a:xfrm>
              <a:off x="3963053" y="796069"/>
              <a:ext cx="1445741" cy="1445741"/>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88168" y="1149945"/>
              <a:ext cx="995510" cy="868332"/>
              <a:chOff x="4675188" y="2882900"/>
              <a:chExt cx="360362" cy="314325"/>
            </a:xfrm>
            <a:solidFill>
              <a:schemeClr val="bg1"/>
            </a:solidFill>
          </p:grpSpPr>
          <p:sp>
            <p:nvSpPr>
              <p:cNvPr id="17"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8"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19"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20" name="文本框 19"/>
          <p:cNvSpPr txBox="1"/>
          <p:nvPr/>
        </p:nvSpPr>
        <p:spPr>
          <a:xfrm>
            <a:off x="4579884" y="3852362"/>
            <a:ext cx="3815080" cy="672465"/>
          </a:xfrm>
          <a:prstGeom prst="rect">
            <a:avLst/>
          </a:prstGeom>
          <a:noFill/>
        </p:spPr>
        <p:txBody>
          <a:bodyPr wrap="none" rtlCol="0">
            <a:spAutoFit/>
          </a:bodyPr>
          <a:lstStyle/>
          <a:p>
            <a:pPr>
              <a:lnSpc>
                <a:spcPct val="120000"/>
              </a:lnSpc>
              <a:spcBef>
                <a:spcPts val="0"/>
              </a:spcBef>
              <a:spcAft>
                <a:spcPts val="0"/>
              </a:spcAft>
            </a:pPr>
            <a:r>
              <a:rPr lang="en-US" altLang="zh-CN" sz="1400" dirty="0">
                <a:solidFill>
                  <a:schemeClr val="accent1"/>
                </a:solidFill>
              </a:rPr>
              <a:t>Slides</a:t>
            </a:r>
            <a:r>
              <a:rPr lang="zh-CN" altLang="en-US" sz="1400" dirty="0">
                <a:solidFill>
                  <a:schemeClr val="accent1"/>
                </a:solidFill>
              </a:rPr>
              <a:t>制作：行星大气小组全体成员</a:t>
            </a:r>
            <a:endParaRPr lang="zh-CN" altLang="en-US" sz="1400" dirty="0">
              <a:solidFill>
                <a:schemeClr val="accent1"/>
              </a:solidFill>
            </a:endParaRPr>
          </a:p>
          <a:p>
            <a:pPr>
              <a:lnSpc>
                <a:spcPct val="150000"/>
              </a:lnSpc>
            </a:pPr>
            <a:r>
              <a:rPr lang="zh-CN" altLang="en-US" sz="1400" dirty="0">
                <a:solidFill>
                  <a:schemeClr val="accent1"/>
                </a:solidFill>
              </a:rPr>
              <a:t>汇报人</a:t>
            </a:r>
            <a:r>
              <a:rPr lang="zh-CN" altLang="en-US" sz="1400" dirty="0" smtClean="0">
                <a:solidFill>
                  <a:schemeClr val="accent1"/>
                </a:solidFill>
              </a:rPr>
              <a:t>：</a:t>
            </a:r>
            <a:r>
              <a:rPr lang="zh-CN" sz="1400" dirty="0" smtClean="0">
                <a:solidFill>
                  <a:schemeClr val="accent1"/>
                </a:solidFill>
              </a:rPr>
              <a:t>祝展翼</a:t>
            </a:r>
            <a:r>
              <a:rPr lang="zh-CN" altLang="en-US" sz="1400" dirty="0" smtClean="0">
                <a:solidFill>
                  <a:schemeClr val="accent1"/>
                </a:solidFill>
              </a:rPr>
              <a:t>     </a:t>
            </a:r>
            <a:r>
              <a:rPr lang="zh-CN" altLang="en-US" sz="1400" dirty="0">
                <a:solidFill>
                  <a:schemeClr val="accent1"/>
                </a:solidFill>
              </a:rPr>
              <a:t>汇报时间：</a:t>
            </a:r>
            <a:r>
              <a:rPr lang="en-US" altLang="zh-CN" sz="1400" dirty="0">
                <a:solidFill>
                  <a:schemeClr val="accent1"/>
                </a:solidFill>
              </a:rPr>
              <a:t>2024</a:t>
            </a:r>
            <a:r>
              <a:rPr lang="zh-CN" altLang="en-US" sz="1400" dirty="0">
                <a:solidFill>
                  <a:schemeClr val="accent1"/>
                </a:solidFill>
              </a:rPr>
              <a:t>年</a:t>
            </a:r>
            <a:r>
              <a:rPr lang="en-US" altLang="zh-CN" sz="1400" dirty="0">
                <a:solidFill>
                  <a:schemeClr val="accent1"/>
                </a:solidFill>
              </a:rPr>
              <a:t>7</a:t>
            </a:r>
            <a:r>
              <a:rPr lang="zh-CN" altLang="en-US" sz="1400" dirty="0">
                <a:solidFill>
                  <a:schemeClr val="accent1"/>
                </a:solidFill>
              </a:rPr>
              <a:t>月</a:t>
            </a:r>
            <a:r>
              <a:rPr lang="en-US" altLang="zh-CN" sz="1400" dirty="0">
                <a:solidFill>
                  <a:schemeClr val="accent1"/>
                </a:solidFill>
              </a:rPr>
              <a:t>16</a:t>
            </a:r>
            <a:r>
              <a:rPr lang="zh-CN" altLang="en-US" sz="1400" dirty="0">
                <a:solidFill>
                  <a:schemeClr val="accent1"/>
                </a:solidFill>
              </a:rPr>
              <a:t>日</a:t>
            </a:r>
            <a:endParaRPr lang="zh-CN" altLang="en-US" sz="1400" dirty="0">
              <a:solidFill>
                <a:schemeClr val="accent1"/>
              </a:solidFill>
            </a:endParaRPr>
          </a:p>
        </p:txBody>
      </p:sp>
      <p:sp>
        <p:nvSpPr>
          <p:cNvPr id="22" name="文本框 21"/>
          <p:cNvSpPr txBox="1"/>
          <p:nvPr/>
        </p:nvSpPr>
        <p:spPr>
          <a:xfrm>
            <a:off x="2575372" y="3449348"/>
            <a:ext cx="3992880" cy="306705"/>
          </a:xfrm>
          <a:prstGeom prst="rect">
            <a:avLst/>
          </a:prstGeom>
          <a:noFill/>
        </p:spPr>
        <p:txBody>
          <a:bodyPr wrap="none" rtlCol="0">
            <a:spAutoFit/>
          </a:bodyPr>
          <a:lstStyle/>
          <a:p>
            <a:pPr algn="l"/>
            <a:r>
              <a:rPr sz="1400">
                <a:solidFill>
                  <a:schemeClr val="accent1"/>
                </a:solidFill>
              </a:rPr>
              <a:t> 天文大数据研讨班第二期： 高分辨率光谱 2024 </a:t>
            </a:r>
            <a:endParaRPr sz="1400">
              <a:solidFill>
                <a:schemeClr val="accen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5"/>
          <p:cNvPicPr>
            <a:picLocks noChangeAspect="1"/>
          </p:cNvPicPr>
          <p:nvPr/>
        </p:nvPicPr>
        <p:blipFill>
          <a:blip r:embed="rId1"/>
          <a:srcRect l="2305" t="6090" r="1904" b="5810"/>
          <a:stretch>
            <a:fillRect/>
          </a:stretch>
        </p:blipFill>
        <p:spPr>
          <a:xfrm>
            <a:off x="1381125" y="797560"/>
            <a:ext cx="6382385" cy="3294380"/>
          </a:xfrm>
          <a:prstGeom prst="rect">
            <a:avLst/>
          </a:prstGeom>
        </p:spPr>
      </p:pic>
      <p:sp>
        <p:nvSpPr>
          <p:cNvPr id="35" name="矩形 34"/>
          <p:cNvSpPr/>
          <p:nvPr/>
        </p:nvSpPr>
        <p:spPr>
          <a:xfrm>
            <a:off x="530860" y="4091940"/>
            <a:ext cx="7924800" cy="629920"/>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36"/>
          <p:cNvSpPr/>
          <p:nvPr/>
        </p:nvSpPr>
        <p:spPr>
          <a:xfrm>
            <a:off x="1630045" y="4081145"/>
            <a:ext cx="6640195" cy="650240"/>
          </a:xfrm>
          <a:prstGeom prst="rect">
            <a:avLst/>
          </a:prstGeom>
        </p:spPr>
        <p:txBody>
          <a:bodyPr wrap="square">
            <a:spAutoFit/>
          </a:bodyPr>
          <a:lstStyle/>
          <a:p>
            <a:pPr>
              <a:lnSpc>
                <a:spcPct val="130000"/>
              </a:lnSpc>
              <a:spcBef>
                <a:spcPts val="600"/>
              </a:spcBef>
            </a:pPr>
            <a:r>
              <a:rPr lang="zh-CN" altLang="en-US" sz="1400">
                <a:solidFill>
                  <a:schemeClr val="bg1"/>
                </a:solidFill>
              </a:rPr>
              <a:t>观测目标在周日视运动过程中，大气折射过程的差异和大气质量数的变化会引起谱线强度和焦平面位置差异</a:t>
            </a:r>
            <a:endParaRPr lang="zh-CN" altLang="en-US" sz="1400">
              <a:solidFill>
                <a:schemeClr val="bg1"/>
              </a:solidFill>
            </a:endParaRPr>
          </a:p>
        </p:txBody>
      </p:sp>
      <p:sp>
        <p:nvSpPr>
          <p:cNvPr id="39" name="椭圆 38"/>
          <p:cNvSpPr/>
          <p:nvPr/>
        </p:nvSpPr>
        <p:spPr>
          <a:xfrm>
            <a:off x="738265" y="4150540"/>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69"/>
          <p:cNvGrpSpPr/>
          <p:nvPr/>
        </p:nvGrpSpPr>
        <p:grpSpPr>
          <a:xfrm>
            <a:off x="821349" y="4234992"/>
            <a:ext cx="325471" cy="305442"/>
            <a:chOff x="10074275" y="1647825"/>
            <a:chExt cx="464344" cy="435769"/>
          </a:xfrm>
          <a:solidFill>
            <a:srgbClr val="222B34"/>
          </a:solidFill>
        </p:grpSpPr>
        <p:sp>
          <p:nvSpPr>
            <p:cNvPr id="14"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5"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6"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7"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8"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9"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0"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1"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2"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2" name="矩形 2"/>
          <p:cNvSpPr/>
          <p:nvPr/>
        </p:nvSpPr>
        <p:spPr>
          <a:xfrm>
            <a:off x="388823" y="375240"/>
            <a:ext cx="2990850" cy="398780"/>
          </a:xfrm>
          <a:prstGeom prst="rect">
            <a:avLst/>
          </a:prstGeom>
        </p:spPr>
        <p:txBody>
          <a:bodyPr wrap="none">
            <a:spAutoFit/>
          </a:bodyPr>
          <a:p>
            <a:pPr>
              <a:spcAft>
                <a:spcPts val="0"/>
              </a:spcAft>
            </a:pPr>
            <a:r>
              <a:rPr lang="zh-CN" altLang="en-US" sz="2000" b="1" kern="100">
                <a:solidFill>
                  <a:schemeClr val="accent1"/>
                </a:solidFill>
                <a:latin typeface="+mn-ea"/>
                <a:cs typeface="Times New Roman" panose="02020603050405020304" pitchFamily="18" charset="0"/>
              </a:rPr>
              <a:t>处理流程：大气较差折射</a:t>
            </a:r>
            <a:endParaRPr lang="en-US" altLang="zh-CN" sz="2000" b="1" kern="100">
              <a:solidFill>
                <a:schemeClr val="accent1"/>
              </a:solidFill>
              <a:latin typeface="+mn-ea"/>
              <a:cs typeface="Times New Roman" panose="02020603050405020304" pitchFamily="18" charset="0"/>
            </a:endParaRPr>
          </a:p>
        </p:txBody>
      </p:sp>
      <p:sp>
        <p:nvSpPr>
          <p:cNvPr id="6" name="矩形 3"/>
          <p:cNvSpPr/>
          <p:nvPr/>
        </p:nvSpPr>
        <p:spPr>
          <a:xfrm>
            <a:off x="388823" y="742818"/>
            <a:ext cx="1863725" cy="275590"/>
          </a:xfrm>
          <a:prstGeom prst="rect">
            <a:avLst/>
          </a:prstGeom>
        </p:spPr>
        <p:txBody>
          <a:bodyPr wrap="none">
            <a:spAutoFit/>
          </a:bodyPr>
          <a:p>
            <a:pPr>
              <a:spcAft>
                <a:spcPts val="0"/>
              </a:spcAft>
            </a:pPr>
            <a:r>
              <a:rPr lang="en-US" altLang="zh-CN" sz="1200" kern="100">
                <a:solidFill>
                  <a:schemeClr val="accent1"/>
                </a:solidFill>
                <a:latin typeface="+mj-lt"/>
                <a:cs typeface="Times New Roman" panose="02020603050405020304" pitchFamily="18" charset="0"/>
              </a:rPr>
              <a:t>2. Differential Refraction</a:t>
            </a:r>
            <a:endParaRPr lang="en-US" altLang="zh-CN" sz="1200" kern="100">
              <a:solidFill>
                <a:schemeClr val="accent1"/>
              </a:solidFill>
              <a:latin typeface="+mj-lt"/>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530860" y="4091940"/>
            <a:ext cx="7924800" cy="629920"/>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36"/>
          <p:cNvSpPr/>
          <p:nvPr/>
        </p:nvSpPr>
        <p:spPr>
          <a:xfrm>
            <a:off x="1630045" y="4081145"/>
            <a:ext cx="6640195" cy="650240"/>
          </a:xfrm>
          <a:prstGeom prst="rect">
            <a:avLst/>
          </a:prstGeom>
        </p:spPr>
        <p:txBody>
          <a:bodyPr wrap="square">
            <a:spAutoFit/>
          </a:bodyPr>
          <a:lstStyle/>
          <a:p>
            <a:pPr>
              <a:lnSpc>
                <a:spcPct val="130000"/>
              </a:lnSpc>
              <a:spcBef>
                <a:spcPts val="600"/>
              </a:spcBef>
            </a:pPr>
            <a:r>
              <a:rPr lang="zh-CN" altLang="en-US" sz="1400">
                <a:solidFill>
                  <a:schemeClr val="bg1"/>
                </a:solidFill>
              </a:rPr>
              <a:t>地球大气吸收线会产生干扰，利用</a:t>
            </a:r>
            <a:r>
              <a:rPr lang="en-US" altLang="zh-CN" sz="1400">
                <a:solidFill>
                  <a:schemeClr val="bg1"/>
                </a:solidFill>
              </a:rPr>
              <a:t>molecfit</a:t>
            </a:r>
            <a:r>
              <a:rPr lang="zh-CN" altLang="en-US" sz="1400">
                <a:solidFill>
                  <a:schemeClr val="bg1"/>
                </a:solidFill>
              </a:rPr>
              <a:t>（</a:t>
            </a:r>
            <a:r>
              <a:rPr lang="en-US" altLang="zh-CN" sz="1400">
                <a:solidFill>
                  <a:schemeClr val="bg1"/>
                </a:solidFill>
              </a:rPr>
              <a:t>HITRAN+LBLRTM</a:t>
            </a:r>
            <a:r>
              <a:rPr lang="zh-CN" altLang="en-US" sz="1400">
                <a:solidFill>
                  <a:schemeClr val="bg1"/>
                </a:solidFill>
              </a:rPr>
              <a:t>）模拟地球大气透射光谱，消去大气吸收和大气视宁度等的影响</a:t>
            </a:r>
            <a:endParaRPr lang="zh-CN" altLang="en-US" sz="1400">
              <a:solidFill>
                <a:schemeClr val="bg1"/>
              </a:solidFill>
            </a:endParaRPr>
          </a:p>
        </p:txBody>
      </p:sp>
      <p:sp>
        <p:nvSpPr>
          <p:cNvPr id="39" name="椭圆 38"/>
          <p:cNvSpPr/>
          <p:nvPr/>
        </p:nvSpPr>
        <p:spPr>
          <a:xfrm>
            <a:off x="738265" y="4150540"/>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69"/>
          <p:cNvGrpSpPr/>
          <p:nvPr/>
        </p:nvGrpSpPr>
        <p:grpSpPr>
          <a:xfrm>
            <a:off x="821349" y="4234992"/>
            <a:ext cx="325471" cy="305442"/>
            <a:chOff x="10074275" y="1647825"/>
            <a:chExt cx="464344" cy="435769"/>
          </a:xfrm>
          <a:solidFill>
            <a:srgbClr val="222B34"/>
          </a:solidFill>
        </p:grpSpPr>
        <p:sp>
          <p:nvSpPr>
            <p:cNvPr id="14"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5"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6"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7"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8"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9"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0"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1"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2"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2" name="矩形 2"/>
          <p:cNvSpPr/>
          <p:nvPr/>
        </p:nvSpPr>
        <p:spPr>
          <a:xfrm>
            <a:off x="388823" y="375240"/>
            <a:ext cx="2735580" cy="398780"/>
          </a:xfrm>
          <a:prstGeom prst="rect">
            <a:avLst/>
          </a:prstGeom>
        </p:spPr>
        <p:txBody>
          <a:bodyPr wrap="none">
            <a:spAutoFit/>
          </a:bodyPr>
          <a:p>
            <a:pPr>
              <a:spcAft>
                <a:spcPts val="0"/>
              </a:spcAft>
            </a:pPr>
            <a:r>
              <a:rPr lang="zh-CN" altLang="en-US" sz="2000" b="1" kern="100">
                <a:solidFill>
                  <a:schemeClr val="accent1"/>
                </a:solidFill>
                <a:latin typeface="+mn-ea"/>
                <a:cs typeface="Times New Roman" panose="02020603050405020304" pitchFamily="18" charset="0"/>
              </a:rPr>
              <a:t>处理流程：地源线校正</a:t>
            </a:r>
            <a:endParaRPr lang="en-US" altLang="zh-CN" sz="2000" b="1" kern="100">
              <a:solidFill>
                <a:schemeClr val="accent1"/>
              </a:solidFill>
              <a:latin typeface="+mn-ea"/>
              <a:cs typeface="Times New Roman" panose="02020603050405020304" pitchFamily="18" charset="0"/>
            </a:endParaRPr>
          </a:p>
        </p:txBody>
      </p:sp>
      <p:sp>
        <p:nvSpPr>
          <p:cNvPr id="6" name="矩形 3"/>
          <p:cNvSpPr/>
          <p:nvPr/>
        </p:nvSpPr>
        <p:spPr>
          <a:xfrm>
            <a:off x="388823" y="742818"/>
            <a:ext cx="1585595" cy="275590"/>
          </a:xfrm>
          <a:prstGeom prst="rect">
            <a:avLst/>
          </a:prstGeom>
        </p:spPr>
        <p:txBody>
          <a:bodyPr wrap="none">
            <a:spAutoFit/>
          </a:bodyPr>
          <a:p>
            <a:pPr>
              <a:spcAft>
                <a:spcPts val="0"/>
              </a:spcAft>
            </a:pPr>
            <a:r>
              <a:rPr lang="en-US" altLang="zh-CN" sz="1200" kern="100">
                <a:solidFill>
                  <a:schemeClr val="accent1"/>
                </a:solidFill>
                <a:latin typeface="+mj-lt"/>
                <a:cs typeface="Times New Roman" panose="02020603050405020304" pitchFamily="18" charset="0"/>
              </a:rPr>
              <a:t>3. Telluric Correction</a:t>
            </a:r>
            <a:endParaRPr lang="en-US" altLang="zh-CN" sz="1200" kern="100">
              <a:solidFill>
                <a:schemeClr val="accent1"/>
              </a:solidFill>
              <a:latin typeface="+mj-lt"/>
              <a:cs typeface="Times New Roman" panose="02020603050405020304" pitchFamily="18" charset="0"/>
            </a:endParaRPr>
          </a:p>
        </p:txBody>
      </p:sp>
      <p:pic>
        <p:nvPicPr>
          <p:cNvPr id="4" name="Picture 3" descr="tel_coor_Halpha"/>
          <p:cNvPicPr>
            <a:picLocks noChangeAspect="1"/>
          </p:cNvPicPr>
          <p:nvPr/>
        </p:nvPicPr>
        <p:blipFill>
          <a:blip r:embed="rId1"/>
          <a:stretch>
            <a:fillRect/>
          </a:stretch>
        </p:blipFill>
        <p:spPr>
          <a:xfrm>
            <a:off x="4378960" y="1096010"/>
            <a:ext cx="3851910" cy="2872740"/>
          </a:xfrm>
          <a:prstGeom prst="rect">
            <a:avLst/>
          </a:prstGeom>
        </p:spPr>
      </p:pic>
      <p:pic>
        <p:nvPicPr>
          <p:cNvPr id="5" name="Picture 4" descr="tel_corr_Na"/>
          <p:cNvPicPr>
            <a:picLocks noChangeAspect="1"/>
          </p:cNvPicPr>
          <p:nvPr/>
        </p:nvPicPr>
        <p:blipFill>
          <a:blip r:embed="rId2"/>
          <a:stretch>
            <a:fillRect/>
          </a:stretch>
        </p:blipFill>
        <p:spPr>
          <a:xfrm>
            <a:off x="530860" y="1098550"/>
            <a:ext cx="3848100" cy="2870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609600" y="1160780"/>
            <a:ext cx="7924800" cy="790575"/>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36"/>
          <p:cNvSpPr/>
          <p:nvPr/>
        </p:nvSpPr>
        <p:spPr>
          <a:xfrm>
            <a:off x="1708785" y="1226185"/>
            <a:ext cx="6064885" cy="650240"/>
          </a:xfrm>
          <a:prstGeom prst="rect">
            <a:avLst/>
          </a:prstGeom>
        </p:spPr>
        <p:txBody>
          <a:bodyPr wrap="square">
            <a:spAutoFit/>
          </a:bodyPr>
          <a:lstStyle/>
          <a:p>
            <a:pPr>
              <a:lnSpc>
                <a:spcPct val="130000"/>
              </a:lnSpc>
              <a:spcBef>
                <a:spcPts val="600"/>
              </a:spcBef>
            </a:pPr>
            <a:r>
              <a:rPr lang="zh-CN" sz="1400">
                <a:solidFill>
                  <a:schemeClr val="bg1"/>
                </a:solidFill>
              </a:rPr>
              <a:t>恒星际物质的发射和吸收线的影响，特别是</a:t>
            </a:r>
            <a:r>
              <a:rPr lang="en-US" altLang="zh-CN" sz="1400">
                <a:solidFill>
                  <a:schemeClr val="bg1"/>
                </a:solidFill>
              </a:rPr>
              <a:t>Na</a:t>
            </a:r>
            <a:r>
              <a:rPr lang="zh-CN" altLang="en-US" sz="1400">
                <a:solidFill>
                  <a:schemeClr val="bg1"/>
                </a:solidFill>
              </a:rPr>
              <a:t>双线区域，但对于自转较快的恒星可以忽略该校正</a:t>
            </a:r>
            <a:endParaRPr lang="zh-CN" altLang="en-US" sz="1400">
              <a:solidFill>
                <a:schemeClr val="bg1"/>
              </a:solidFill>
            </a:endParaRPr>
          </a:p>
        </p:txBody>
      </p:sp>
      <p:sp>
        <p:nvSpPr>
          <p:cNvPr id="39" name="椭圆 38"/>
          <p:cNvSpPr/>
          <p:nvPr/>
        </p:nvSpPr>
        <p:spPr>
          <a:xfrm>
            <a:off x="817005" y="1295580"/>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69"/>
          <p:cNvGrpSpPr/>
          <p:nvPr/>
        </p:nvGrpSpPr>
        <p:grpSpPr>
          <a:xfrm>
            <a:off x="900089" y="1380032"/>
            <a:ext cx="325471" cy="305442"/>
            <a:chOff x="10074275" y="1647825"/>
            <a:chExt cx="464344" cy="435769"/>
          </a:xfrm>
          <a:solidFill>
            <a:srgbClr val="222B34"/>
          </a:solidFill>
        </p:grpSpPr>
        <p:sp>
          <p:nvSpPr>
            <p:cNvPr id="14"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5"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6"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7"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8"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9"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0"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1"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2"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2" name="矩形 2"/>
          <p:cNvSpPr/>
          <p:nvPr/>
        </p:nvSpPr>
        <p:spPr>
          <a:xfrm>
            <a:off x="388823" y="375240"/>
            <a:ext cx="2990850" cy="398780"/>
          </a:xfrm>
          <a:prstGeom prst="rect">
            <a:avLst/>
          </a:prstGeom>
        </p:spPr>
        <p:txBody>
          <a:bodyPr wrap="none">
            <a:spAutoFit/>
          </a:bodyPr>
          <a:p>
            <a:pPr>
              <a:spcAft>
                <a:spcPts val="0"/>
              </a:spcAft>
            </a:pPr>
            <a:r>
              <a:rPr lang="zh-CN" altLang="en-US" sz="2000" b="1" kern="100">
                <a:solidFill>
                  <a:schemeClr val="accent1"/>
                </a:solidFill>
                <a:latin typeface="+mn-ea"/>
                <a:cs typeface="Times New Roman" panose="02020603050405020304" pitchFamily="18" charset="0"/>
              </a:rPr>
              <a:t>处理流程：恒星际线校正</a:t>
            </a:r>
            <a:endParaRPr lang="en-US" altLang="zh-CN" sz="2000" b="1" kern="100">
              <a:solidFill>
                <a:schemeClr val="accent1"/>
              </a:solidFill>
              <a:latin typeface="+mn-ea"/>
              <a:cs typeface="Times New Roman" panose="02020603050405020304" pitchFamily="18" charset="0"/>
            </a:endParaRPr>
          </a:p>
        </p:txBody>
      </p:sp>
      <p:sp>
        <p:nvSpPr>
          <p:cNvPr id="6" name="矩形 3"/>
          <p:cNvSpPr/>
          <p:nvPr/>
        </p:nvSpPr>
        <p:spPr>
          <a:xfrm>
            <a:off x="388823" y="742818"/>
            <a:ext cx="1470025" cy="275590"/>
          </a:xfrm>
          <a:prstGeom prst="rect">
            <a:avLst/>
          </a:prstGeom>
        </p:spPr>
        <p:txBody>
          <a:bodyPr wrap="none">
            <a:spAutoFit/>
          </a:bodyPr>
          <a:p>
            <a:pPr>
              <a:spcAft>
                <a:spcPts val="0"/>
              </a:spcAft>
            </a:pPr>
            <a:r>
              <a:rPr lang="en-US" altLang="zh-CN" sz="1200" kern="100">
                <a:solidFill>
                  <a:schemeClr val="accent1"/>
                </a:solidFill>
                <a:latin typeface="+mj-lt"/>
                <a:cs typeface="Times New Roman" panose="02020603050405020304" pitchFamily="18" charset="0"/>
              </a:rPr>
              <a:t>4. Interstellar lines</a:t>
            </a:r>
            <a:endParaRPr lang="en-US" altLang="zh-CN" sz="1200" kern="100">
              <a:solidFill>
                <a:schemeClr val="accent1"/>
              </a:solidFill>
              <a:latin typeface="+mj-lt"/>
              <a:cs typeface="Times New Roman" panose="02020603050405020304" pitchFamily="18" charset="0"/>
            </a:endParaRPr>
          </a:p>
        </p:txBody>
      </p:sp>
      <p:cxnSp>
        <p:nvCxnSpPr>
          <p:cNvPr id="4" name="直接连接符 3"/>
          <p:cNvCxnSpPr/>
          <p:nvPr userDrawn="1"/>
        </p:nvCxnSpPr>
        <p:spPr>
          <a:xfrm>
            <a:off x="388823" y="2554988"/>
            <a:ext cx="0" cy="54953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88823" y="2523445"/>
            <a:ext cx="3891915" cy="398780"/>
          </a:xfrm>
          <a:prstGeom prst="rect">
            <a:avLst/>
          </a:prstGeom>
        </p:spPr>
        <p:txBody>
          <a:bodyPr wrap="none">
            <a:spAutoFit/>
          </a:bodyPr>
          <a:p>
            <a:pPr>
              <a:spcAft>
                <a:spcPts val="0"/>
              </a:spcAft>
            </a:pPr>
            <a:r>
              <a:rPr lang="zh-CN" altLang="en-US" sz="2000" b="1" kern="100">
                <a:solidFill>
                  <a:schemeClr val="accent1"/>
                </a:solidFill>
                <a:latin typeface="+mn-ea"/>
                <a:cs typeface="Times New Roman" panose="02020603050405020304" pitchFamily="18" charset="0"/>
              </a:rPr>
              <a:t>处理流程：建立“</a:t>
            </a:r>
            <a:r>
              <a:rPr lang="en-US" altLang="zh-CN" sz="2000" b="1" kern="100">
                <a:solidFill>
                  <a:schemeClr val="accent1"/>
                </a:solidFill>
                <a:latin typeface="+mn-ea"/>
                <a:cs typeface="Times New Roman" panose="02020603050405020304" pitchFamily="18" charset="0"/>
              </a:rPr>
              <a:t>master-out</a:t>
            </a:r>
            <a:r>
              <a:rPr lang="zh-CN" altLang="en-US" sz="2000" b="1" kern="100">
                <a:solidFill>
                  <a:schemeClr val="accent1"/>
                </a:solidFill>
                <a:latin typeface="+mn-ea"/>
                <a:cs typeface="Times New Roman" panose="02020603050405020304" pitchFamily="18" charset="0"/>
              </a:rPr>
              <a:t>”</a:t>
            </a:r>
            <a:endParaRPr lang="en-US" altLang="zh-CN" sz="2000" b="1" kern="100">
              <a:solidFill>
                <a:schemeClr val="accent1"/>
              </a:solidFill>
              <a:latin typeface="+mn-ea"/>
              <a:cs typeface="Times New Roman" panose="02020603050405020304" pitchFamily="18" charset="0"/>
            </a:endParaRPr>
          </a:p>
        </p:txBody>
      </p:sp>
      <p:sp>
        <p:nvSpPr>
          <p:cNvPr id="5" name="矩形 3"/>
          <p:cNvSpPr/>
          <p:nvPr/>
        </p:nvSpPr>
        <p:spPr>
          <a:xfrm>
            <a:off x="388823" y="2891023"/>
            <a:ext cx="1977390" cy="275590"/>
          </a:xfrm>
          <a:prstGeom prst="rect">
            <a:avLst/>
          </a:prstGeom>
        </p:spPr>
        <p:txBody>
          <a:bodyPr wrap="none">
            <a:spAutoFit/>
          </a:bodyPr>
          <a:p>
            <a:pPr algn="l">
              <a:spcAft>
                <a:spcPts val="0"/>
              </a:spcAft>
            </a:pPr>
            <a:r>
              <a:rPr lang="en-US" altLang="zh-CN" sz="1200" kern="100">
                <a:solidFill>
                  <a:schemeClr val="accent1"/>
                </a:solidFill>
                <a:latin typeface="+mj-lt"/>
                <a:cs typeface="Times New Roman" panose="02020603050405020304" pitchFamily="18" charset="0"/>
              </a:rPr>
              <a:t>5. Building the master-out</a:t>
            </a:r>
            <a:endParaRPr lang="en-US" altLang="zh-CN" sz="1200" kern="100">
              <a:solidFill>
                <a:schemeClr val="accent1"/>
              </a:solidFill>
              <a:latin typeface="+mj-lt"/>
              <a:cs typeface="Times New Roman" panose="02020603050405020304" pitchFamily="18" charset="0"/>
            </a:endParaRPr>
          </a:p>
        </p:txBody>
      </p:sp>
      <p:sp>
        <p:nvSpPr>
          <p:cNvPr id="7" name="矩形 34"/>
          <p:cNvSpPr/>
          <p:nvPr/>
        </p:nvSpPr>
        <p:spPr>
          <a:xfrm>
            <a:off x="609600" y="3319145"/>
            <a:ext cx="7924800" cy="1081405"/>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mc:AlternateContent xmlns:mc="http://schemas.openxmlformats.org/markup-compatibility/2006">
        <mc:Choice xmlns:a14="http://schemas.microsoft.com/office/drawing/2010/main" Requires="a14">
          <p:sp>
            <p:nvSpPr>
              <p:cNvPr id="8" name="矩形 36"/>
              <p:cNvSpPr/>
              <p:nvPr/>
            </p:nvSpPr>
            <p:spPr>
              <a:xfrm>
                <a:off x="1708785" y="3384550"/>
                <a:ext cx="6064885" cy="930910"/>
              </a:xfrm>
              <a:prstGeom prst="rect">
                <a:avLst/>
              </a:prstGeom>
            </p:spPr>
            <p:txBody>
              <a:bodyPr wrap="square">
                <a:spAutoFit/>
              </a:bodyPr>
              <a:p>
                <a:pPr>
                  <a:lnSpc>
                    <a:spcPct val="130000"/>
                  </a:lnSpc>
                  <a:spcBef>
                    <a:spcPts val="600"/>
                  </a:spcBef>
                </a:pPr>
                <a:r>
                  <a:rPr lang="zh-CN" sz="1400">
                    <a:solidFill>
                      <a:schemeClr val="bg1"/>
                    </a:solidFill>
                  </a:rPr>
                  <a:t>恒星本身的发射线和吸收线也会有影响，为了消除，将整个</a:t>
                </a:r>
                <a:r>
                  <a:rPr lang="en-US" altLang="zh-CN" sz="1400">
                    <a:solidFill>
                      <a:schemeClr val="bg1"/>
                    </a:solidFill>
                  </a:rPr>
                  <a:t>transit</a:t>
                </a:r>
                <a:r>
                  <a:rPr lang="zh-CN" altLang="en-US" sz="1400">
                    <a:solidFill>
                      <a:schemeClr val="bg1"/>
                    </a:solidFill>
                  </a:rPr>
                  <a:t>的光谱分为</a:t>
                </a:r>
                <a:r>
                  <a:rPr lang="en-US" altLang="zh-CN" sz="1400">
                    <a:solidFill>
                      <a:schemeClr val="bg1"/>
                    </a:solidFill>
                  </a:rPr>
                  <a:t>in-transit</a:t>
                </a:r>
                <a:r>
                  <a:rPr lang="zh-CN" altLang="en-US" sz="1400">
                    <a:solidFill>
                      <a:schemeClr val="bg1"/>
                    </a:solidFill>
                  </a:rPr>
                  <a:t>和</a:t>
                </a:r>
                <a:r>
                  <a:rPr lang="en-US" altLang="zh-CN" sz="1400">
                    <a:solidFill>
                      <a:schemeClr val="bg1"/>
                    </a:solidFill>
                  </a:rPr>
                  <a:t>out-of-transit</a:t>
                </a:r>
                <a:r>
                  <a:rPr lang="zh-CN" altLang="en-US" sz="1400">
                    <a:solidFill>
                      <a:schemeClr val="bg1"/>
                    </a:solidFill>
                  </a:rPr>
                  <a:t>两个阶段，</a:t>
                </a:r>
                <a:r>
                  <a:rPr lang="en-US" altLang="zh-CN" sz="1400">
                    <a:solidFill>
                      <a:schemeClr val="bg1"/>
                    </a:solidFill>
                  </a:rPr>
                  <a:t>pipeline</a:t>
                </a:r>
                <a:r>
                  <a:rPr lang="zh-CN" altLang="en-US" sz="1400">
                    <a:solidFill>
                      <a:schemeClr val="bg1"/>
                    </a:solidFill>
                  </a:rPr>
                  <a:t>会积分所有</a:t>
                </a:r>
                <a:r>
                  <a:rPr lang="en-US" altLang="zh-CN" sz="1400">
                    <a:solidFill>
                      <a:schemeClr val="bg1"/>
                    </a:solidFill>
                  </a:rPr>
                  <a:t>out-of-transit</a:t>
                </a:r>
                <a:r>
                  <a:rPr lang="zh-CN" altLang="en-US" sz="1400">
                    <a:solidFill>
                      <a:schemeClr val="bg1"/>
                    </a:solidFill>
                  </a:rPr>
                  <a:t>的光谱以合成“</a:t>
                </a:r>
                <a:r>
                  <a:rPr lang="en-US" altLang="zh-CN" sz="1400">
                    <a:solidFill>
                      <a:schemeClr val="bg1"/>
                    </a:solidFill>
                  </a:rPr>
                  <a:t>master-out</a:t>
                </a:r>
                <a:r>
                  <a:rPr lang="zh-CN" altLang="en-US" sz="1400">
                    <a:solidFill>
                      <a:schemeClr val="bg1"/>
                    </a:solidFill>
                  </a:rPr>
                  <a:t>”光谱</a:t>
                </a:r>
                <a:r>
                  <a:rPr lang="en-US" altLang="zh-CN" sz="1400">
                    <a:solidFill>
                      <a:schemeClr val="bg1"/>
                    </a:solidFill>
                  </a:rPr>
                  <a:t> </a:t>
                </a:r>
                <a14:m>
                  <m:oMath xmlns:m="http://schemas.openxmlformats.org/officeDocument/2006/math">
                    <m:sSub>
                      <m:sSubPr>
                        <m:ctrlPr>
                          <a:rPr lang="en-US" altLang="zh-CN" sz="1400" i="1">
                            <a:solidFill>
                              <a:schemeClr val="bg1"/>
                            </a:solidFill>
                            <a:latin typeface="DejaVu Math TeX Gyre" panose="02000503000000000000" charset="0"/>
                            <a:cs typeface="DejaVu Math TeX Gyre" panose="02000503000000000000" charset="0"/>
                          </a:rPr>
                        </m:ctrlPr>
                      </m:sSubPr>
                      <m:e>
                        <m:r>
                          <a:rPr lang="en-US" altLang="zh-CN" sz="1400" i="1">
                            <a:solidFill>
                              <a:schemeClr val="bg1"/>
                            </a:solidFill>
                            <a:latin typeface="DejaVu Math TeX Gyre" panose="02000503000000000000" charset="0"/>
                            <a:cs typeface="DejaVu Math TeX Gyre" panose="02000503000000000000" charset="0"/>
                          </a:rPr>
                          <m:t>𝑀</m:t>
                        </m:r>
                      </m:e>
                      <m:sub>
                        <m:r>
                          <a:rPr lang="en-US" altLang="zh-CN" sz="1400" i="1">
                            <a:solidFill>
                              <a:schemeClr val="bg1"/>
                            </a:solidFill>
                            <a:latin typeface="DejaVu Math TeX Gyre" panose="02000503000000000000" charset="0"/>
                            <a:cs typeface="DejaVu Math TeX Gyre" panose="02000503000000000000" charset="0"/>
                          </a:rPr>
                          <m:t>𝑂𝑈𝑇</m:t>
                        </m:r>
                      </m:sub>
                    </m:sSub>
                  </m:oMath>
                </a14:m>
                <a:r>
                  <a:rPr lang="en-US" altLang="zh-CN" sz="1400">
                    <a:solidFill>
                      <a:schemeClr val="bg1"/>
                    </a:solidFill>
                  </a:rPr>
                  <a:t> </a:t>
                </a:r>
                <a:r>
                  <a:rPr lang="zh-CN" altLang="en-US" sz="1400">
                    <a:solidFill>
                      <a:schemeClr val="bg1"/>
                    </a:solidFill>
                  </a:rPr>
                  <a:t>并对齐到恒星参考框架（</a:t>
                </a:r>
                <a:r>
                  <a:rPr lang="en-US" altLang="zh-CN" sz="1400">
                    <a:solidFill>
                      <a:schemeClr val="bg1"/>
                    </a:solidFill>
                  </a:rPr>
                  <a:t>SRF</a:t>
                </a:r>
                <a:r>
                  <a:rPr lang="zh-CN" altLang="en-US" sz="1400">
                    <a:solidFill>
                      <a:schemeClr val="bg1"/>
                    </a:solidFill>
                  </a:rPr>
                  <a:t>）</a:t>
                </a:r>
                <a:r>
                  <a:rPr lang="zh-CN" altLang="en-US" sz="1400">
                    <a:solidFill>
                      <a:schemeClr val="bg1"/>
                    </a:solidFill>
                  </a:rPr>
                  <a:t>下</a:t>
                </a:r>
                <a:endParaRPr lang="zh-CN" altLang="en-US" sz="1400">
                  <a:solidFill>
                    <a:schemeClr val="bg1"/>
                  </a:solidFill>
                </a:endParaRPr>
              </a:p>
            </p:txBody>
          </p:sp>
        </mc:Choice>
        <mc:Fallback>
          <p:sp>
            <p:nvSpPr>
              <p:cNvPr id="8" name="矩形 36"/>
              <p:cNvSpPr>
                <a:spLocks noRot="1" noChangeAspect="1" noMove="1" noResize="1" noEditPoints="1" noAdjustHandles="1" noChangeArrowheads="1" noChangeShapeType="1" noTextEdit="1"/>
              </p:cNvSpPr>
              <p:nvPr/>
            </p:nvSpPr>
            <p:spPr>
              <a:xfrm>
                <a:off x="1708785" y="3384550"/>
                <a:ext cx="6064885" cy="930910"/>
              </a:xfrm>
              <a:prstGeom prst="rect">
                <a:avLst/>
              </a:prstGeom>
              <a:blipFill rotWithShape="1">
                <a:blip r:embed="rId1"/>
                <a:stretch>
                  <a:fillRect/>
                </a:stretch>
              </a:blipFill>
            </p:spPr>
            <p:txBody>
              <a:bodyPr/>
              <a:lstStyle/>
              <a:p>
                <a:r>
                  <a:rPr lang="en-US" altLang="en-US">
                    <a:noFill/>
                  </a:rPr>
                  <a:t> </a:t>
                </a:r>
              </a:p>
            </p:txBody>
          </p:sp>
        </mc:Fallback>
      </mc:AlternateContent>
      <p:sp>
        <p:nvSpPr>
          <p:cNvPr id="9" name="椭圆 38"/>
          <p:cNvSpPr/>
          <p:nvPr/>
        </p:nvSpPr>
        <p:spPr>
          <a:xfrm>
            <a:off x="817005" y="3593645"/>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Group 69"/>
          <p:cNvGrpSpPr/>
          <p:nvPr/>
        </p:nvGrpSpPr>
        <p:grpSpPr>
          <a:xfrm>
            <a:off x="900089" y="3678097"/>
            <a:ext cx="325471" cy="305442"/>
            <a:chOff x="10074275" y="1647825"/>
            <a:chExt cx="464344" cy="435769"/>
          </a:xfrm>
          <a:solidFill>
            <a:srgbClr val="222B34"/>
          </a:solidFill>
        </p:grpSpPr>
        <p:sp>
          <p:nvSpPr>
            <p:cNvPr id="11"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2"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3"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4"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5"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6"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7"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8"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9"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_17"/>
          <p:cNvPicPr>
            <a:picLocks noChangeAspect="1"/>
          </p:cNvPicPr>
          <p:nvPr/>
        </p:nvPicPr>
        <p:blipFill>
          <a:blip r:embed="rId1"/>
          <a:srcRect l="8917" t="8709" r="8847" b="5346"/>
          <a:stretch>
            <a:fillRect/>
          </a:stretch>
        </p:blipFill>
        <p:spPr>
          <a:xfrm>
            <a:off x="1685925" y="895985"/>
            <a:ext cx="5772785" cy="3189605"/>
          </a:xfrm>
          <a:prstGeom prst="rect">
            <a:avLst/>
          </a:prstGeom>
        </p:spPr>
      </p:pic>
      <p:sp>
        <p:nvSpPr>
          <p:cNvPr id="35" name="矩形 34"/>
          <p:cNvSpPr/>
          <p:nvPr/>
        </p:nvSpPr>
        <p:spPr>
          <a:xfrm>
            <a:off x="530860" y="4091940"/>
            <a:ext cx="7924800" cy="629920"/>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mc:AlternateContent xmlns:mc="http://schemas.openxmlformats.org/markup-compatibility/2006">
        <mc:Choice xmlns:a14="http://schemas.microsoft.com/office/drawing/2010/main" Requires="a14">
          <p:sp>
            <p:nvSpPr>
              <p:cNvPr id="37" name="矩形 36"/>
              <p:cNvSpPr/>
              <p:nvPr/>
            </p:nvSpPr>
            <p:spPr>
              <a:xfrm>
                <a:off x="1630045" y="4081145"/>
                <a:ext cx="6640195" cy="558800"/>
              </a:xfrm>
              <a:prstGeom prst="rect">
                <a:avLst/>
              </a:prstGeom>
            </p:spPr>
            <p:txBody>
              <a:bodyPr wrap="square">
                <a:spAutoFit/>
              </a:bodyPr>
              <a:lstStyle/>
              <a:p>
                <a:pPr>
                  <a:lnSpc>
                    <a:spcPct val="130000"/>
                  </a:lnSpc>
                  <a:spcBef>
                    <a:spcPts val="600"/>
                  </a:spcBef>
                </a:pPr>
                <a:r>
                  <a:rPr lang="zh-CN" sz="1400">
                    <a:solidFill>
                      <a:schemeClr val="bg1"/>
                    </a:solidFill>
                  </a:rPr>
                  <a:t>合成行星大气透射相对强度谱</a:t>
                </a:r>
                <a:r>
                  <a:rPr lang="en-US" altLang="zh-CN" sz="1400">
                    <a:solidFill>
                      <a:schemeClr val="bg1"/>
                    </a:solidFill>
                  </a:rPr>
                  <a:t> </a:t>
                </a:r>
                <a14:m>
                  <m:oMath xmlns:m="http://schemas.openxmlformats.org/officeDocument/2006/math">
                    <m:sSub>
                      <m:sSubPr>
                        <m:ctrlPr>
                          <a:rPr lang="zh-CN" sz="1400" i="1">
                            <a:solidFill>
                              <a:schemeClr val="bg1"/>
                            </a:solidFill>
                            <a:latin typeface="DejaVu Math TeX Gyre" panose="02000503000000000000" charset="0"/>
                            <a:cs typeface="DejaVu Math TeX Gyre" panose="02000503000000000000" charset="0"/>
                          </a:rPr>
                        </m:ctrlPr>
                      </m:sSubPr>
                      <m:e>
                        <m:acc>
                          <m:accPr>
                            <m:chr m:val="̃"/>
                            <m:ctrlPr>
                              <a:rPr lang="zh-CN" sz="1400" i="1">
                                <a:solidFill>
                                  <a:schemeClr val="bg1"/>
                                </a:solidFill>
                                <a:latin typeface="DejaVu Math TeX Gyre" panose="02000503000000000000" charset="0"/>
                                <a:cs typeface="DejaVu Math TeX Gyre" panose="02000503000000000000" charset="0"/>
                              </a:rPr>
                            </m:ctrlPr>
                          </m:accPr>
                          <m:e>
                            <m:r>
                              <a:rPr lang="en-US" altLang="zh-CN" sz="1400" i="1">
                                <a:solidFill>
                                  <a:schemeClr val="bg1"/>
                                </a:solidFill>
                                <a:latin typeface="DejaVu Math TeX Gyre" panose="02000503000000000000" charset="0"/>
                                <a:cs typeface="DejaVu Math TeX Gyre" panose="02000503000000000000" charset="0"/>
                              </a:rPr>
                              <m:t>ℜ</m:t>
                            </m:r>
                          </m:e>
                        </m:acc>
                      </m:e>
                      <m:sub>
                        <m:r>
                          <a:rPr lang="en-US" altLang="zh-CN" sz="1400" i="1">
                            <a:solidFill>
                              <a:schemeClr val="bg1"/>
                            </a:solidFill>
                            <a:latin typeface="DejaVu Math TeX Gyre" panose="02000503000000000000" charset="0"/>
                            <a:cs typeface="DejaVu Math TeX Gyre" panose="02000503000000000000" charset="0"/>
                          </a:rPr>
                          <m:t>𝑖</m:t>
                        </m:r>
                        <m:r>
                          <a:rPr lang="en-US" altLang="zh-CN" sz="1400" i="1">
                            <a:solidFill>
                              <a:schemeClr val="bg1"/>
                            </a:solidFill>
                            <a:latin typeface="DejaVu Math TeX Gyre" panose="02000503000000000000" charset="0"/>
                            <a:cs typeface="DejaVu Math TeX Gyre" panose="02000503000000000000" charset="0"/>
                          </a:rPr>
                          <m:t> </m:t>
                        </m:r>
                        <m:r>
                          <a:rPr lang="en-US" altLang="zh-CN" sz="1400" i="1">
                            <a:solidFill>
                              <a:schemeClr val="bg1"/>
                            </a:solidFill>
                            <a:latin typeface="DejaVu Math TeX Gyre" panose="02000503000000000000" charset="0"/>
                            <a:cs typeface="DejaVu Math TeX Gyre" panose="02000503000000000000" charset="0"/>
                          </a:rPr>
                          <m:t>| </m:t>
                        </m:r>
                        <m:r>
                          <a:rPr lang="en-US" altLang="zh-CN" sz="1400" i="1">
                            <a:solidFill>
                              <a:schemeClr val="bg1"/>
                            </a:solidFill>
                            <a:latin typeface="DejaVu Math TeX Gyre" panose="02000503000000000000" charset="0"/>
                            <a:cs typeface="DejaVu Math TeX Gyre" panose="02000503000000000000" charset="0"/>
                          </a:rPr>
                          <m:t>𝑂𝑅𝐹</m:t>
                        </m:r>
                      </m:sub>
                    </m:sSub>
                    <m:r>
                      <a:rPr lang="en-US" altLang="zh-CN" sz="1400" i="1">
                        <a:solidFill>
                          <a:schemeClr val="bg1"/>
                        </a:solidFill>
                        <a:latin typeface="DejaVu Math TeX Gyre" panose="02000503000000000000" charset="0"/>
                        <a:cs typeface="DejaVu Math TeX Gyre" panose="02000503000000000000" charset="0"/>
                      </a:rPr>
                      <m:t>=</m:t>
                    </m:r>
                    <m:f>
                      <m:fPr>
                        <m:ctrlPr>
                          <a:rPr lang="en-US" altLang="zh-CN" sz="1400" i="1">
                            <a:solidFill>
                              <a:schemeClr val="bg1"/>
                            </a:solidFill>
                            <a:latin typeface="DejaVu Math TeX Gyre" panose="02000503000000000000" charset="0"/>
                            <a:cs typeface="DejaVu Math TeX Gyre" panose="02000503000000000000" charset="0"/>
                          </a:rPr>
                        </m:ctrlPr>
                      </m:fPr>
                      <m:num>
                        <m:sSub>
                          <m:sSubPr>
                            <m:ctrlPr>
                              <a:rPr lang="en-US" altLang="zh-CN" sz="1400" i="1">
                                <a:solidFill>
                                  <a:schemeClr val="bg1"/>
                                </a:solidFill>
                                <a:latin typeface="DejaVu Math TeX Gyre" panose="02000503000000000000" charset="0"/>
                                <a:cs typeface="DejaVu Math TeX Gyre" panose="02000503000000000000" charset="0"/>
                              </a:rPr>
                            </m:ctrlPr>
                          </m:sSubPr>
                          <m:e>
                            <m:r>
                              <a:rPr lang="en-US" altLang="zh-CN" sz="1400" i="1">
                                <a:solidFill>
                                  <a:schemeClr val="bg1"/>
                                </a:solidFill>
                                <a:latin typeface="DejaVu Math TeX Gyre" panose="02000503000000000000" charset="0"/>
                                <a:cs typeface="DejaVu Math TeX Gyre" panose="02000503000000000000" charset="0"/>
                              </a:rPr>
                              <m:t>𝐹</m:t>
                            </m:r>
                          </m:e>
                          <m:sub>
                            <m:r>
                              <a:rPr lang="en-US" altLang="zh-CN" sz="1400" i="1">
                                <a:solidFill>
                                  <a:schemeClr val="bg1"/>
                                </a:solidFill>
                                <a:latin typeface="DejaVu Math TeX Gyre" panose="02000503000000000000" charset="0"/>
                                <a:cs typeface="DejaVu Math TeX Gyre" panose="02000503000000000000" charset="0"/>
                              </a:rPr>
                              <m:t>𝑖</m:t>
                            </m:r>
                            <m:r>
                              <a:rPr lang="en-US" altLang="zh-CN" sz="1400" i="1">
                                <a:solidFill>
                                  <a:schemeClr val="bg1"/>
                                </a:solidFill>
                                <a:latin typeface="DejaVu Math TeX Gyre" panose="02000503000000000000" charset="0"/>
                                <a:cs typeface="DejaVu Math TeX Gyre" panose="02000503000000000000" charset="0"/>
                              </a:rPr>
                              <m:t>, </m:t>
                            </m:r>
                            <m:r>
                              <a:rPr lang="en-US" altLang="zh-CN" sz="1400" i="1">
                                <a:solidFill>
                                  <a:schemeClr val="bg1"/>
                                </a:solidFill>
                                <a:latin typeface="DejaVu Math TeX Gyre" panose="02000503000000000000" charset="0"/>
                                <a:cs typeface="DejaVu Math TeX Gyre" panose="02000503000000000000" charset="0"/>
                              </a:rPr>
                              <m:t>𝑖𝑛</m:t>
                            </m:r>
                          </m:sub>
                        </m:sSub>
                      </m:num>
                      <m:den>
                        <m:sSub>
                          <m:sSubPr>
                            <m:ctrlPr>
                              <a:rPr lang="en-US" altLang="zh-CN" sz="1400" i="1">
                                <a:solidFill>
                                  <a:schemeClr val="bg1"/>
                                </a:solidFill>
                                <a:latin typeface="DejaVu Math TeX Gyre" panose="02000503000000000000" charset="0"/>
                                <a:cs typeface="DejaVu Math TeX Gyre" panose="02000503000000000000" charset="0"/>
                              </a:rPr>
                            </m:ctrlPr>
                          </m:sSubPr>
                          <m:e>
                            <m:acc>
                              <m:accPr>
                                <m:chr m:val="̃"/>
                                <m:ctrlPr>
                                  <a:rPr lang="en-US" altLang="zh-CN" sz="1400" i="1">
                                    <a:solidFill>
                                      <a:schemeClr val="bg1"/>
                                    </a:solidFill>
                                    <a:latin typeface="DejaVu Math TeX Gyre" panose="02000503000000000000" charset="0"/>
                                    <a:cs typeface="DejaVu Math TeX Gyre" panose="02000503000000000000" charset="0"/>
                                  </a:rPr>
                                </m:ctrlPr>
                              </m:accPr>
                              <m:e>
                                <m:r>
                                  <a:rPr lang="en-US" altLang="zh-CN" sz="1400" i="1">
                                    <a:solidFill>
                                      <a:schemeClr val="bg1"/>
                                    </a:solidFill>
                                    <a:latin typeface="DejaVu Math TeX Gyre" panose="02000503000000000000" charset="0"/>
                                    <a:cs typeface="DejaVu Math TeX Gyre" panose="02000503000000000000" charset="0"/>
                                  </a:rPr>
                                  <m:t>𝑀</m:t>
                                </m:r>
                              </m:e>
                            </m:acc>
                          </m:e>
                          <m:sub>
                            <m:r>
                              <a:rPr lang="en-US" altLang="zh-CN" sz="1400" i="1">
                                <a:solidFill>
                                  <a:schemeClr val="bg1"/>
                                </a:solidFill>
                                <a:latin typeface="DejaVu Math TeX Gyre" panose="02000503000000000000" charset="0"/>
                                <a:cs typeface="DejaVu Math TeX Gyre" panose="02000503000000000000" charset="0"/>
                              </a:rPr>
                              <m:t>𝑂𝑈𝑇</m:t>
                            </m:r>
                            <m:r>
                              <a:rPr lang="en-US" altLang="zh-CN" sz="1400" i="1">
                                <a:solidFill>
                                  <a:schemeClr val="bg1"/>
                                </a:solidFill>
                                <a:latin typeface="DejaVu Math TeX Gyre" panose="02000503000000000000" charset="0"/>
                                <a:cs typeface="DejaVu Math TeX Gyre" panose="02000503000000000000" charset="0"/>
                              </a:rPr>
                              <m:t> | </m:t>
                            </m:r>
                            <m:r>
                              <a:rPr lang="en-US" altLang="zh-CN" sz="1400" i="1">
                                <a:solidFill>
                                  <a:schemeClr val="bg1"/>
                                </a:solidFill>
                                <a:latin typeface="DejaVu Math TeX Gyre" panose="02000503000000000000" charset="0"/>
                                <a:cs typeface="DejaVu Math TeX Gyre" panose="02000503000000000000" charset="0"/>
                              </a:rPr>
                              <m:t>𝑂𝑅𝐹</m:t>
                            </m:r>
                          </m:sub>
                        </m:sSub>
                      </m:den>
                    </m:f>
                  </m:oMath>
                </a14:m>
                <a:endParaRPr lang="zh-CN" sz="1400">
                  <a:solidFill>
                    <a:schemeClr val="bg1"/>
                  </a:solidFill>
                </a:endParaRPr>
              </a:p>
            </p:txBody>
          </p:sp>
        </mc:Choice>
        <mc:Fallback>
          <p:sp>
            <p:nvSpPr>
              <p:cNvPr id="37" name="矩形 36"/>
              <p:cNvSpPr>
                <a:spLocks noRot="1" noChangeAspect="1" noMove="1" noResize="1" noEditPoints="1" noAdjustHandles="1" noChangeArrowheads="1" noChangeShapeType="1" noTextEdit="1"/>
              </p:cNvSpPr>
              <p:nvPr/>
            </p:nvSpPr>
            <p:spPr>
              <a:xfrm>
                <a:off x="1630045" y="4081145"/>
                <a:ext cx="6640195" cy="558800"/>
              </a:xfrm>
              <a:prstGeom prst="rect">
                <a:avLst/>
              </a:prstGeom>
              <a:blipFill rotWithShape="1">
                <a:blip r:embed="rId2"/>
                <a:stretch>
                  <a:fillRect/>
                </a:stretch>
              </a:blipFill>
            </p:spPr>
            <p:txBody>
              <a:bodyPr/>
              <a:lstStyle/>
              <a:p>
                <a:r>
                  <a:rPr lang="en-US" altLang="en-US">
                    <a:noFill/>
                  </a:rPr>
                  <a:t> </a:t>
                </a:r>
              </a:p>
            </p:txBody>
          </p:sp>
        </mc:Fallback>
      </mc:AlternateContent>
      <p:sp>
        <p:nvSpPr>
          <p:cNvPr id="39" name="椭圆 38"/>
          <p:cNvSpPr/>
          <p:nvPr/>
        </p:nvSpPr>
        <p:spPr>
          <a:xfrm>
            <a:off x="738265" y="4150540"/>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69"/>
          <p:cNvGrpSpPr/>
          <p:nvPr/>
        </p:nvGrpSpPr>
        <p:grpSpPr>
          <a:xfrm>
            <a:off x="821349" y="4234992"/>
            <a:ext cx="325471" cy="305442"/>
            <a:chOff x="10074275" y="1647825"/>
            <a:chExt cx="464344" cy="435769"/>
          </a:xfrm>
          <a:solidFill>
            <a:srgbClr val="222B34"/>
          </a:solidFill>
        </p:grpSpPr>
        <p:sp>
          <p:nvSpPr>
            <p:cNvPr id="14"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5"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6"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7"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8"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9"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0"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1"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2"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2" name="矩形 2"/>
          <p:cNvSpPr/>
          <p:nvPr/>
        </p:nvSpPr>
        <p:spPr>
          <a:xfrm>
            <a:off x="388823" y="375240"/>
            <a:ext cx="2990850" cy="398780"/>
          </a:xfrm>
          <a:prstGeom prst="rect">
            <a:avLst/>
          </a:prstGeom>
        </p:spPr>
        <p:txBody>
          <a:bodyPr wrap="none">
            <a:spAutoFit/>
          </a:bodyPr>
          <a:p>
            <a:pPr>
              <a:spcAft>
                <a:spcPts val="0"/>
              </a:spcAft>
            </a:pPr>
            <a:r>
              <a:rPr lang="zh-CN" altLang="en-US" sz="2000" b="1" kern="100">
                <a:solidFill>
                  <a:schemeClr val="accent1"/>
                </a:solidFill>
                <a:latin typeface="+mn-ea"/>
                <a:cs typeface="Times New Roman" panose="02020603050405020304" pitchFamily="18" charset="0"/>
              </a:rPr>
              <a:t>处理流程：透射光谱准备</a:t>
            </a:r>
            <a:endParaRPr lang="en-US" altLang="zh-CN" sz="2000" b="1" kern="100">
              <a:solidFill>
                <a:schemeClr val="accent1"/>
              </a:solidFill>
              <a:latin typeface="+mn-ea"/>
              <a:cs typeface="Times New Roman" panose="02020603050405020304" pitchFamily="18" charset="0"/>
            </a:endParaRPr>
          </a:p>
        </p:txBody>
      </p:sp>
      <p:sp>
        <p:nvSpPr>
          <p:cNvPr id="6" name="矩形 3"/>
          <p:cNvSpPr/>
          <p:nvPr/>
        </p:nvSpPr>
        <p:spPr>
          <a:xfrm>
            <a:off x="388823" y="742818"/>
            <a:ext cx="2784475" cy="275590"/>
          </a:xfrm>
          <a:prstGeom prst="rect">
            <a:avLst/>
          </a:prstGeom>
        </p:spPr>
        <p:txBody>
          <a:bodyPr wrap="none">
            <a:spAutoFit/>
          </a:bodyPr>
          <a:p>
            <a:pPr>
              <a:spcAft>
                <a:spcPts val="0"/>
              </a:spcAft>
            </a:pPr>
            <a:r>
              <a:rPr lang="en-US" altLang="zh-CN" sz="1200" kern="100">
                <a:solidFill>
                  <a:schemeClr val="accent1"/>
                </a:solidFill>
                <a:latin typeface="+mj-lt"/>
                <a:cs typeface="Times New Roman" panose="02020603050405020304" pitchFamily="18" charset="0"/>
              </a:rPr>
              <a:t>6. Transmission Spectrum Preparation</a:t>
            </a:r>
            <a:endParaRPr lang="en-US" altLang="zh-CN" sz="1200" kern="100">
              <a:solidFill>
                <a:schemeClr val="accent1"/>
              </a:solidFill>
              <a:latin typeface="+mj-lt"/>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530860" y="4091940"/>
            <a:ext cx="7924800" cy="629920"/>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36"/>
          <p:cNvSpPr/>
          <p:nvPr/>
        </p:nvSpPr>
        <p:spPr>
          <a:xfrm>
            <a:off x="1642745" y="4093210"/>
            <a:ext cx="6640195" cy="598805"/>
          </a:xfrm>
          <a:prstGeom prst="rect">
            <a:avLst/>
          </a:prstGeom>
        </p:spPr>
        <p:txBody>
          <a:bodyPr wrap="square">
            <a:spAutoFit/>
          </a:bodyPr>
          <a:lstStyle/>
          <a:p>
            <a:pPr>
              <a:lnSpc>
                <a:spcPct val="100000"/>
              </a:lnSpc>
              <a:spcBef>
                <a:spcPts val="600"/>
              </a:spcBef>
            </a:pPr>
            <a:r>
              <a:rPr lang="en-US" altLang="zh-CN" sz="1400">
                <a:solidFill>
                  <a:schemeClr val="bg1"/>
                </a:solidFill>
              </a:rPr>
              <a:t>CLV</a:t>
            </a:r>
            <a:r>
              <a:rPr lang="zh-CN" altLang="en-US" sz="1400">
                <a:solidFill>
                  <a:schemeClr val="bg1"/>
                </a:solidFill>
              </a:rPr>
              <a:t>效应类似临边昏暗，在</a:t>
            </a:r>
            <a:r>
              <a:rPr lang="en-US" altLang="zh-CN" sz="1400">
                <a:solidFill>
                  <a:schemeClr val="bg1"/>
                </a:solidFill>
              </a:rPr>
              <a:t>transit</a:t>
            </a:r>
            <a:r>
              <a:rPr lang="zh-CN" altLang="en-US" sz="1400">
                <a:solidFill>
                  <a:schemeClr val="bg1"/>
                </a:solidFill>
              </a:rPr>
              <a:t>过程中，恒星光谱本身就会有变化</a:t>
            </a:r>
            <a:endParaRPr lang="zh-CN" altLang="en-US" sz="1400">
              <a:solidFill>
                <a:schemeClr val="bg1"/>
              </a:solidFill>
            </a:endParaRPr>
          </a:p>
          <a:p>
            <a:pPr>
              <a:lnSpc>
                <a:spcPct val="100000"/>
              </a:lnSpc>
              <a:spcBef>
                <a:spcPts val="600"/>
              </a:spcBef>
            </a:pPr>
            <a:r>
              <a:rPr lang="en-US" altLang="zh-CN" sz="1400">
                <a:solidFill>
                  <a:schemeClr val="bg1"/>
                </a:solidFill>
              </a:rPr>
              <a:t>RM</a:t>
            </a:r>
            <a:r>
              <a:rPr lang="zh-CN" altLang="en-US" sz="1400">
                <a:solidFill>
                  <a:schemeClr val="bg1"/>
                </a:solidFill>
              </a:rPr>
              <a:t>效应来自恒星自转和行星遮挡，导致谱线的位置变化</a:t>
            </a:r>
            <a:endParaRPr lang="zh-CN" altLang="en-US" sz="1400">
              <a:solidFill>
                <a:schemeClr val="bg1"/>
              </a:solidFill>
            </a:endParaRPr>
          </a:p>
        </p:txBody>
      </p:sp>
      <p:sp>
        <p:nvSpPr>
          <p:cNvPr id="39" name="椭圆 38"/>
          <p:cNvSpPr/>
          <p:nvPr/>
        </p:nvSpPr>
        <p:spPr>
          <a:xfrm>
            <a:off x="738265" y="4150540"/>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69"/>
          <p:cNvGrpSpPr/>
          <p:nvPr/>
        </p:nvGrpSpPr>
        <p:grpSpPr>
          <a:xfrm>
            <a:off x="821349" y="4234992"/>
            <a:ext cx="325471" cy="305442"/>
            <a:chOff x="10074275" y="1647825"/>
            <a:chExt cx="464344" cy="435769"/>
          </a:xfrm>
          <a:solidFill>
            <a:srgbClr val="222B34"/>
          </a:solidFill>
        </p:grpSpPr>
        <p:sp>
          <p:nvSpPr>
            <p:cNvPr id="14"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5"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6"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7"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8"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9"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0"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1"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2"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2" name="矩形 2"/>
          <p:cNvSpPr/>
          <p:nvPr/>
        </p:nvSpPr>
        <p:spPr>
          <a:xfrm>
            <a:off x="388823" y="375240"/>
            <a:ext cx="3693795" cy="398780"/>
          </a:xfrm>
          <a:prstGeom prst="rect">
            <a:avLst/>
          </a:prstGeom>
        </p:spPr>
        <p:txBody>
          <a:bodyPr wrap="none">
            <a:spAutoFit/>
          </a:bodyPr>
          <a:p>
            <a:pPr>
              <a:spcAft>
                <a:spcPts val="0"/>
              </a:spcAft>
            </a:pPr>
            <a:r>
              <a:rPr lang="zh-CN" altLang="en-US" sz="2000" b="1" kern="100">
                <a:solidFill>
                  <a:schemeClr val="accent1"/>
                </a:solidFill>
                <a:latin typeface="+mn-ea"/>
                <a:cs typeface="Times New Roman" panose="02020603050405020304" pitchFamily="18" charset="0"/>
              </a:rPr>
              <a:t>处理流程：</a:t>
            </a:r>
            <a:r>
              <a:rPr lang="en-US" sz="2000" b="1" kern="100">
                <a:solidFill>
                  <a:schemeClr val="accent1"/>
                </a:solidFill>
                <a:latin typeface="+mn-ea"/>
                <a:cs typeface="Times New Roman" panose="02020603050405020304" pitchFamily="18" charset="0"/>
              </a:rPr>
              <a:t>CLV</a:t>
            </a:r>
            <a:r>
              <a:rPr lang="zh-CN" altLang="en-US" sz="2000" b="1" kern="100">
                <a:solidFill>
                  <a:schemeClr val="accent1"/>
                </a:solidFill>
                <a:latin typeface="+mn-ea"/>
                <a:cs typeface="Times New Roman" panose="02020603050405020304" pitchFamily="18" charset="0"/>
              </a:rPr>
              <a:t>和</a:t>
            </a:r>
            <a:r>
              <a:rPr lang="en-US" altLang="zh-CN" sz="2000" b="1" kern="100">
                <a:solidFill>
                  <a:schemeClr val="accent1"/>
                </a:solidFill>
                <a:latin typeface="+mn-ea"/>
                <a:cs typeface="Times New Roman" panose="02020603050405020304" pitchFamily="18" charset="0"/>
              </a:rPr>
              <a:t>RM</a:t>
            </a:r>
            <a:r>
              <a:rPr lang="zh-CN" altLang="en-US" sz="2000" b="1" kern="100">
                <a:solidFill>
                  <a:schemeClr val="accent1"/>
                </a:solidFill>
                <a:latin typeface="+mn-ea"/>
                <a:cs typeface="Times New Roman" panose="02020603050405020304" pitchFamily="18" charset="0"/>
              </a:rPr>
              <a:t>效应改正</a:t>
            </a:r>
            <a:endParaRPr lang="zh-CN" altLang="en-US" sz="2000" b="1" kern="100">
              <a:solidFill>
                <a:schemeClr val="accent1"/>
              </a:solidFill>
              <a:latin typeface="+mn-ea"/>
              <a:cs typeface="Times New Roman" panose="02020603050405020304" pitchFamily="18" charset="0"/>
            </a:endParaRPr>
          </a:p>
        </p:txBody>
      </p:sp>
      <p:sp>
        <p:nvSpPr>
          <p:cNvPr id="6" name="矩形 3"/>
          <p:cNvSpPr/>
          <p:nvPr/>
        </p:nvSpPr>
        <p:spPr>
          <a:xfrm>
            <a:off x="388620" y="742950"/>
            <a:ext cx="5281930" cy="275590"/>
          </a:xfrm>
          <a:prstGeom prst="rect">
            <a:avLst/>
          </a:prstGeom>
        </p:spPr>
        <p:txBody>
          <a:bodyPr wrap="square">
            <a:spAutoFit/>
          </a:bodyPr>
          <a:p>
            <a:pPr algn="l">
              <a:spcAft>
                <a:spcPts val="0"/>
              </a:spcAft>
            </a:pPr>
            <a:r>
              <a:rPr lang="en-US" altLang="zh-CN" sz="1200" kern="100">
                <a:solidFill>
                  <a:schemeClr val="accent1"/>
                </a:solidFill>
                <a:latin typeface="+mj-lt"/>
                <a:cs typeface="Times New Roman" panose="02020603050405020304" pitchFamily="18" charset="0"/>
              </a:rPr>
              <a:t>7. Center-to-limb variation and Rossiter–McLaughlin effect</a:t>
            </a:r>
            <a:endParaRPr lang="en-US" altLang="zh-CN" sz="1200" kern="100">
              <a:solidFill>
                <a:schemeClr val="accent1"/>
              </a:solidFill>
              <a:latin typeface="+mj-lt"/>
              <a:cs typeface="Times New Roman" panose="02020603050405020304" pitchFamily="18" charset="0"/>
            </a:endParaRPr>
          </a:p>
        </p:txBody>
      </p:sp>
      <p:pic>
        <p:nvPicPr>
          <p:cNvPr id="4" name="Picture 3" descr="RM"/>
          <p:cNvPicPr>
            <a:picLocks noChangeAspect="1"/>
          </p:cNvPicPr>
          <p:nvPr/>
        </p:nvPicPr>
        <p:blipFill>
          <a:blip r:embed="rId1"/>
          <a:srcRect t="6614" b="2618"/>
          <a:stretch>
            <a:fillRect/>
          </a:stretch>
        </p:blipFill>
        <p:spPr>
          <a:xfrm>
            <a:off x="4464685" y="1092835"/>
            <a:ext cx="3969385" cy="2927985"/>
          </a:xfrm>
          <a:prstGeom prst="rect">
            <a:avLst/>
          </a:prstGeom>
        </p:spPr>
      </p:pic>
      <p:pic>
        <p:nvPicPr>
          <p:cNvPr id="5" name="Picture 4" descr="CLV"/>
          <p:cNvPicPr>
            <a:picLocks noChangeAspect="1"/>
          </p:cNvPicPr>
          <p:nvPr/>
        </p:nvPicPr>
        <p:blipFill>
          <a:blip r:embed="rId2"/>
          <a:srcRect t="7362" b="3183"/>
          <a:stretch>
            <a:fillRect/>
          </a:stretch>
        </p:blipFill>
        <p:spPr>
          <a:xfrm>
            <a:off x="667385" y="1093470"/>
            <a:ext cx="4002405" cy="29089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from 2024-07-16 15-29-02"/>
          <p:cNvPicPr>
            <a:picLocks noChangeAspect="1"/>
          </p:cNvPicPr>
          <p:nvPr/>
        </p:nvPicPr>
        <p:blipFill>
          <a:blip r:embed="rId1"/>
          <a:srcRect l="11451" t="8309" r="1153" b="7185"/>
          <a:stretch>
            <a:fillRect/>
          </a:stretch>
        </p:blipFill>
        <p:spPr>
          <a:xfrm>
            <a:off x="1507490" y="801370"/>
            <a:ext cx="5972175" cy="3248025"/>
          </a:xfrm>
          <a:prstGeom prst="rect">
            <a:avLst/>
          </a:prstGeom>
        </p:spPr>
      </p:pic>
      <p:sp>
        <p:nvSpPr>
          <p:cNvPr id="35" name="矩形 34"/>
          <p:cNvSpPr/>
          <p:nvPr/>
        </p:nvSpPr>
        <p:spPr>
          <a:xfrm>
            <a:off x="530860" y="4081145"/>
            <a:ext cx="7924800" cy="629920"/>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mc:AlternateContent xmlns:mc="http://schemas.openxmlformats.org/markup-compatibility/2006">
        <mc:Choice xmlns:a14="http://schemas.microsoft.com/office/drawing/2010/main" Requires="a14">
          <p:sp>
            <p:nvSpPr>
              <p:cNvPr id="37" name="矩形 36"/>
              <p:cNvSpPr/>
              <p:nvPr/>
            </p:nvSpPr>
            <p:spPr>
              <a:xfrm>
                <a:off x="1623695" y="4144010"/>
                <a:ext cx="6640195" cy="436245"/>
              </a:xfrm>
              <a:prstGeom prst="rect">
                <a:avLst/>
              </a:prstGeom>
            </p:spPr>
            <p:txBody>
              <a:bodyPr wrap="square">
                <a:spAutoFit/>
              </a:bodyPr>
              <a:lstStyle/>
              <a:p>
                <a:pPr>
                  <a:lnSpc>
                    <a:spcPct val="130000"/>
                  </a:lnSpc>
                  <a:spcBef>
                    <a:spcPts val="600"/>
                  </a:spcBef>
                </a:pPr>
                <a14:m>
                  <m:oMath xmlns:m="http://schemas.openxmlformats.org/officeDocument/2006/math">
                    <m:sSub>
                      <m:sSubPr>
                        <m:ctrlPr>
                          <a:rPr lang="zh-CN" sz="1400" i="1">
                            <a:solidFill>
                              <a:schemeClr val="bg1"/>
                            </a:solidFill>
                            <a:latin typeface="DejaVu Math TeX Gyre" panose="02000503000000000000" charset="0"/>
                            <a:cs typeface="DejaVu Math TeX Gyre" panose="02000503000000000000" charset="0"/>
                          </a:rPr>
                        </m:ctrlPr>
                      </m:sSubPr>
                      <m:e>
                        <m:acc>
                          <m:accPr>
                            <m:chr m:val="̃"/>
                            <m:ctrlPr>
                              <a:rPr lang="zh-CN" sz="1400" i="1">
                                <a:solidFill>
                                  <a:schemeClr val="bg1"/>
                                </a:solidFill>
                                <a:latin typeface="DejaVu Math TeX Gyre" panose="02000503000000000000" charset="0"/>
                                <a:cs typeface="DejaVu Math TeX Gyre" panose="02000503000000000000" charset="0"/>
                              </a:rPr>
                            </m:ctrlPr>
                          </m:accPr>
                          <m:e>
                            <m:r>
                              <a:rPr lang="en-US" altLang="zh-CN" sz="1400" i="1">
                                <a:solidFill>
                                  <a:schemeClr val="bg1"/>
                                </a:solidFill>
                                <a:latin typeface="DejaVu Math TeX Gyre" panose="02000503000000000000" charset="0"/>
                                <a:cs typeface="DejaVu Math TeX Gyre" panose="02000503000000000000" charset="0"/>
                              </a:rPr>
                              <m:t>ℜ</m:t>
                            </m:r>
                          </m:e>
                        </m:acc>
                      </m:e>
                      <m:sub>
                        <m:r>
                          <a:rPr lang="en-US" altLang="zh-CN" sz="1400" i="1">
                            <a:solidFill>
                              <a:schemeClr val="bg1"/>
                            </a:solidFill>
                            <a:latin typeface="DejaVu Math TeX Gyre" panose="02000503000000000000" charset="0"/>
                            <a:cs typeface="DejaVu Math TeX Gyre" panose="02000503000000000000" charset="0"/>
                          </a:rPr>
                          <m:t>𝑖</m:t>
                        </m:r>
                      </m:sub>
                    </m:sSub>
                    <m:r>
                      <a:rPr lang="en-US" altLang="zh-CN" sz="1400" i="1">
                        <a:solidFill>
                          <a:schemeClr val="bg1"/>
                        </a:solidFill>
                        <a:latin typeface="DejaVu Math TeX Gyre" panose="02000503000000000000" charset="0"/>
                        <a:cs typeface="DejaVu Math TeX Gyre" panose="02000503000000000000" charset="0"/>
                      </a:rPr>
                      <m:t>=</m:t>
                    </m:r>
                    <m:r>
                      <a:rPr lang="en-US" altLang="zh-CN" sz="1400" i="1">
                        <a:solidFill>
                          <a:schemeClr val="bg1"/>
                        </a:solidFill>
                        <a:latin typeface="DejaVu Math TeX Gyre" panose="02000503000000000000" charset="0"/>
                        <a:cs typeface="DejaVu Math TeX Gyre" panose="02000503000000000000" charset="0"/>
                      </a:rPr>
                      <m:t>1</m:t>
                    </m:r>
                    <m:r>
                      <a:rPr lang="en-US" altLang="zh-CN" sz="1400" i="1">
                        <a:solidFill>
                          <a:schemeClr val="bg1"/>
                        </a:solidFill>
                        <a:latin typeface="DejaVu Math TeX Gyre" panose="02000503000000000000" charset="0"/>
                        <a:cs typeface="DejaVu Math TeX Gyre" panose="02000503000000000000" charset="0"/>
                      </a:rPr>
                      <m:t>+</m:t>
                    </m:r>
                    <m:r>
                      <a:rPr lang="en-US" altLang="zh-CN" sz="1400" i="1">
                        <a:solidFill>
                          <a:schemeClr val="bg1"/>
                        </a:solidFill>
                        <a:latin typeface="DejaVu Math TeX Gyre" panose="02000503000000000000" charset="0"/>
                        <a:cs typeface="DejaVu Math TeX Gyre" panose="02000503000000000000" charset="0"/>
                      </a:rPr>
                      <m:t>𝐺𝑎𝑢𝑠𝑠𝑖𝑎𝑛</m:t>
                    </m:r>
                    <m:r>
                      <a:rPr lang="en-US" altLang="zh-CN" sz="1400" i="1">
                        <a:solidFill>
                          <a:schemeClr val="bg1"/>
                        </a:solidFill>
                        <a:latin typeface="DejaVu Math TeX Gyre" panose="02000503000000000000" charset="0"/>
                        <a:cs typeface="DejaVu Math TeX Gyre" panose="02000503000000000000" charset="0"/>
                      </a:rPr>
                      <m:t> </m:t>
                    </m:r>
                    <m:r>
                      <a:rPr lang="en-US" altLang="zh-CN" sz="1400" i="1">
                        <a:solidFill>
                          <a:schemeClr val="bg1"/>
                        </a:solidFill>
                        <a:latin typeface="DejaVu Math TeX Gyre" panose="02000503000000000000" charset="0"/>
                        <a:cs typeface="DejaVu Math TeX Gyre" panose="02000503000000000000" charset="0"/>
                      </a:rPr>
                      <m:t>𝑃𝑟𝑜𝑓𝑖𝑙𝑒</m:t>
                    </m:r>
                  </m:oMath>
                </a14:m>
                <a:r>
                  <a:rPr lang="en-US" altLang="zh-CN" sz="1400">
                    <a:solidFill>
                      <a:schemeClr val="bg1"/>
                    </a:solidFill>
                  </a:rPr>
                  <a:t> </a:t>
                </a:r>
                <a:r>
                  <a:rPr lang="zh-CN" altLang="en-US" sz="1400">
                    <a:solidFill>
                      <a:schemeClr val="bg1"/>
                    </a:solidFill>
                  </a:rPr>
                  <a:t>做</a:t>
                </a:r>
                <a:r>
                  <a:rPr lang="en-US" altLang="zh-CN" sz="1400">
                    <a:solidFill>
                      <a:schemeClr val="bg1"/>
                    </a:solidFill>
                  </a:rPr>
                  <a:t>MCMC</a:t>
                </a:r>
                <a:r>
                  <a:rPr lang="zh-CN" altLang="en-US" sz="1400">
                    <a:solidFill>
                      <a:schemeClr val="bg1"/>
                    </a:solidFill>
                  </a:rPr>
                  <a:t>模拟，拟合最佳的吸收线深度和位置</a:t>
                </a:r>
                <a:endParaRPr lang="zh-CN" altLang="en-US" sz="1400">
                  <a:solidFill>
                    <a:schemeClr val="bg1"/>
                  </a:solidFill>
                </a:endParaRPr>
              </a:p>
            </p:txBody>
          </p:sp>
        </mc:Choice>
        <mc:Fallback>
          <p:sp>
            <p:nvSpPr>
              <p:cNvPr id="37" name="矩形 36"/>
              <p:cNvSpPr>
                <a:spLocks noRot="1" noChangeAspect="1" noMove="1" noResize="1" noEditPoints="1" noAdjustHandles="1" noChangeArrowheads="1" noChangeShapeType="1" noTextEdit="1"/>
              </p:cNvSpPr>
              <p:nvPr/>
            </p:nvSpPr>
            <p:spPr>
              <a:xfrm>
                <a:off x="1623695" y="4144010"/>
                <a:ext cx="6640195" cy="436245"/>
              </a:xfrm>
              <a:prstGeom prst="rect">
                <a:avLst/>
              </a:prstGeom>
              <a:blipFill rotWithShape="1">
                <a:blip r:embed="rId2"/>
                <a:stretch>
                  <a:fillRect/>
                </a:stretch>
              </a:blipFill>
            </p:spPr>
            <p:txBody>
              <a:bodyPr/>
              <a:lstStyle/>
              <a:p>
                <a:r>
                  <a:rPr lang="en-US" altLang="en-US">
                    <a:noFill/>
                  </a:rPr>
                  <a:t> </a:t>
                </a:r>
              </a:p>
            </p:txBody>
          </p:sp>
        </mc:Fallback>
      </mc:AlternateContent>
      <p:sp>
        <p:nvSpPr>
          <p:cNvPr id="39" name="椭圆 38"/>
          <p:cNvSpPr/>
          <p:nvPr/>
        </p:nvSpPr>
        <p:spPr>
          <a:xfrm>
            <a:off x="738265" y="4150540"/>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69"/>
          <p:cNvGrpSpPr/>
          <p:nvPr/>
        </p:nvGrpSpPr>
        <p:grpSpPr>
          <a:xfrm>
            <a:off x="821349" y="4234992"/>
            <a:ext cx="325471" cy="305442"/>
            <a:chOff x="10074275" y="1647825"/>
            <a:chExt cx="464344" cy="435769"/>
          </a:xfrm>
          <a:solidFill>
            <a:srgbClr val="222B34"/>
          </a:solidFill>
        </p:grpSpPr>
        <p:sp>
          <p:nvSpPr>
            <p:cNvPr id="14"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5"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6"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7"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8"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9"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0"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1"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2"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2" name="矩形 2"/>
          <p:cNvSpPr/>
          <p:nvPr/>
        </p:nvSpPr>
        <p:spPr>
          <a:xfrm>
            <a:off x="388823" y="375240"/>
            <a:ext cx="2848610" cy="398780"/>
          </a:xfrm>
          <a:prstGeom prst="rect">
            <a:avLst/>
          </a:prstGeom>
        </p:spPr>
        <p:txBody>
          <a:bodyPr wrap="none">
            <a:spAutoFit/>
          </a:bodyPr>
          <a:p>
            <a:pPr>
              <a:spcAft>
                <a:spcPts val="0"/>
              </a:spcAft>
            </a:pPr>
            <a:r>
              <a:rPr lang="zh-CN" altLang="en-US" sz="2000" b="1" kern="100">
                <a:solidFill>
                  <a:schemeClr val="accent1"/>
                </a:solidFill>
                <a:latin typeface="+mn-ea"/>
                <a:cs typeface="Times New Roman" panose="02020603050405020304" pitchFamily="18" charset="0"/>
              </a:rPr>
              <a:t>处理流程：</a:t>
            </a:r>
            <a:r>
              <a:rPr lang="en-US" sz="2000" b="1" kern="100">
                <a:solidFill>
                  <a:schemeClr val="accent1"/>
                </a:solidFill>
                <a:latin typeface="+mn-ea"/>
                <a:cs typeface="Times New Roman" panose="02020603050405020304" pitchFamily="18" charset="0"/>
              </a:rPr>
              <a:t>MCMC</a:t>
            </a:r>
            <a:r>
              <a:rPr lang="zh-CN" altLang="en-US" sz="2000" b="1" kern="100">
                <a:solidFill>
                  <a:schemeClr val="accent1"/>
                </a:solidFill>
                <a:latin typeface="+mn-ea"/>
                <a:cs typeface="Times New Roman" panose="02020603050405020304" pitchFamily="18" charset="0"/>
              </a:rPr>
              <a:t>分析</a:t>
            </a:r>
            <a:endParaRPr lang="zh-CN" altLang="en-US" sz="2000" b="1" kern="100">
              <a:solidFill>
                <a:schemeClr val="accent1"/>
              </a:solidFill>
              <a:latin typeface="+mn-ea"/>
              <a:cs typeface="Times New Roman" panose="02020603050405020304" pitchFamily="18" charset="0"/>
            </a:endParaRPr>
          </a:p>
        </p:txBody>
      </p:sp>
      <p:sp>
        <p:nvSpPr>
          <p:cNvPr id="6" name="矩形 3"/>
          <p:cNvSpPr/>
          <p:nvPr/>
        </p:nvSpPr>
        <p:spPr>
          <a:xfrm>
            <a:off x="388620" y="742950"/>
            <a:ext cx="5281930" cy="275590"/>
          </a:xfrm>
          <a:prstGeom prst="rect">
            <a:avLst/>
          </a:prstGeom>
        </p:spPr>
        <p:txBody>
          <a:bodyPr wrap="square">
            <a:spAutoFit/>
          </a:bodyPr>
          <a:p>
            <a:pPr algn="l">
              <a:spcAft>
                <a:spcPts val="0"/>
              </a:spcAft>
            </a:pPr>
            <a:r>
              <a:rPr lang="en-US" altLang="zh-CN" sz="1200" kern="100">
                <a:solidFill>
                  <a:schemeClr val="accent1"/>
                </a:solidFill>
                <a:latin typeface="+mj-lt"/>
                <a:cs typeface="Times New Roman" panose="02020603050405020304" pitchFamily="18" charset="0"/>
              </a:rPr>
              <a:t>8. Markov Chain Monte Carlo Analysis </a:t>
            </a:r>
            <a:endParaRPr lang="en-US" altLang="zh-CN" sz="1200" kern="100">
              <a:solidFill>
                <a:schemeClr val="accent1"/>
              </a:solidFill>
              <a:latin typeface="+mj-lt"/>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530860" y="4091940"/>
            <a:ext cx="7924800" cy="629920"/>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mc:AlternateContent xmlns:mc="http://schemas.openxmlformats.org/markup-compatibility/2006">
        <mc:Choice xmlns:a14="http://schemas.microsoft.com/office/drawing/2010/main" Requires="a14">
          <p:sp>
            <p:nvSpPr>
              <p:cNvPr id="37" name="矩形 36"/>
              <p:cNvSpPr/>
              <p:nvPr/>
            </p:nvSpPr>
            <p:spPr>
              <a:xfrm>
                <a:off x="1630045" y="4119245"/>
                <a:ext cx="6640195" cy="471805"/>
              </a:xfrm>
              <a:prstGeom prst="rect">
                <a:avLst/>
              </a:prstGeom>
            </p:spPr>
            <p:txBody>
              <a:bodyPr wrap="square">
                <a:spAutoFit/>
              </a:bodyPr>
              <a:lstStyle/>
              <a:p>
                <a:pPr>
                  <a:lnSpc>
                    <a:spcPct val="130000"/>
                  </a:lnSpc>
                  <a:spcBef>
                    <a:spcPts val="600"/>
                  </a:spcBef>
                </a:pPr>
                <a:r>
                  <a:rPr lang="zh-CN" sz="1400">
                    <a:solidFill>
                      <a:schemeClr val="bg1"/>
                    </a:solidFill>
                  </a:rPr>
                  <a:t>最终得到行星大气透射光谱</a:t>
                </a:r>
                <a:r>
                  <a:rPr lang="en-US" altLang="zh-CN" sz="1400">
                    <a:solidFill>
                      <a:schemeClr val="bg1"/>
                    </a:solidFill>
                  </a:rPr>
                  <a:t> </a:t>
                </a:r>
                <a14:m>
                  <m:oMath xmlns:m="http://schemas.openxmlformats.org/officeDocument/2006/math">
                    <m:sSub>
                      <m:sSubPr>
                        <m:ctrlPr>
                          <a:rPr lang="zh-CN" sz="1400" i="1">
                            <a:solidFill>
                              <a:schemeClr val="bg1"/>
                            </a:solidFill>
                            <a:latin typeface="DejaVu Math TeX Gyre" panose="02000503000000000000" charset="0"/>
                            <a:cs typeface="DejaVu Math TeX Gyre" panose="02000503000000000000" charset="0"/>
                          </a:rPr>
                        </m:ctrlPr>
                      </m:sSubPr>
                      <m:e>
                        <m:acc>
                          <m:accPr>
                            <m:chr m:val="̃"/>
                            <m:ctrlPr>
                              <a:rPr lang="zh-CN" sz="1400" i="1">
                                <a:solidFill>
                                  <a:schemeClr val="bg1"/>
                                </a:solidFill>
                                <a:latin typeface="DejaVu Math TeX Gyre" panose="02000503000000000000" charset="0"/>
                                <a:cs typeface="DejaVu Math TeX Gyre" panose="02000503000000000000" charset="0"/>
                              </a:rPr>
                            </m:ctrlPr>
                          </m:accPr>
                          <m:e>
                            <m:r>
                              <a:rPr lang="en-US" altLang="zh-CN" sz="1400" i="1">
                                <a:solidFill>
                                  <a:schemeClr val="bg1"/>
                                </a:solidFill>
                                <a:latin typeface="DejaVu Math TeX Gyre" panose="02000503000000000000" charset="0"/>
                                <a:cs typeface="DejaVu Math TeX Gyre" panose="02000503000000000000" charset="0"/>
                              </a:rPr>
                              <m:t>ℜ</m:t>
                            </m:r>
                          </m:e>
                        </m:acc>
                      </m:e>
                      <m:sub>
                        <m:r>
                          <a:rPr lang="en-US" altLang="zh-CN" sz="1400" i="1">
                            <a:solidFill>
                              <a:schemeClr val="bg1"/>
                            </a:solidFill>
                            <a:latin typeface="DejaVu Math TeX Gyre" panose="02000503000000000000" charset="0"/>
                            <a:cs typeface="DejaVu Math TeX Gyre" panose="02000503000000000000" charset="0"/>
                          </a:rPr>
                          <m:t>| </m:t>
                        </m:r>
                        <m:r>
                          <a:rPr lang="en-US" altLang="zh-CN" sz="1400" i="1">
                            <a:solidFill>
                              <a:schemeClr val="bg1"/>
                            </a:solidFill>
                            <a:latin typeface="DejaVu Math TeX Gyre" panose="02000503000000000000" charset="0"/>
                            <a:cs typeface="DejaVu Math TeX Gyre" panose="02000503000000000000" charset="0"/>
                          </a:rPr>
                          <m:t>𝑃</m:t>
                        </m:r>
                        <m:r>
                          <a:rPr lang="en-US" altLang="zh-CN" sz="1400" i="1">
                            <a:solidFill>
                              <a:schemeClr val="bg1"/>
                            </a:solidFill>
                            <a:latin typeface="DejaVu Math TeX Gyre" panose="02000503000000000000" charset="0"/>
                            <a:cs typeface="DejaVu Math TeX Gyre" panose="02000503000000000000" charset="0"/>
                          </a:rPr>
                          <m:t>𝑅𝐹</m:t>
                        </m:r>
                      </m:sub>
                    </m:sSub>
                    <m:r>
                      <a:rPr lang="en-US" altLang="zh-CN" sz="1400" i="1">
                        <a:solidFill>
                          <a:schemeClr val="bg1"/>
                        </a:solidFill>
                        <a:latin typeface="DejaVu Math TeX Gyre" panose="02000503000000000000" charset="0"/>
                        <a:cs typeface="DejaVu Math TeX Gyre" panose="02000503000000000000" charset="0"/>
                      </a:rPr>
                      <m:t>=</m:t>
                    </m:r>
                    <m:nary>
                      <m:naryPr>
                        <m:chr m:val="∑"/>
                        <m:limLoc m:val="subSup"/>
                        <m:ctrlPr>
                          <a:rPr lang="en-US" altLang="zh-CN" sz="1400" i="1">
                            <a:solidFill>
                              <a:schemeClr val="bg1"/>
                            </a:solidFill>
                            <a:latin typeface="DejaVu Math TeX Gyre" panose="02000503000000000000" charset="0"/>
                            <a:cs typeface="DejaVu Math TeX Gyre" panose="02000503000000000000" charset="0"/>
                          </a:rPr>
                        </m:ctrlPr>
                      </m:naryPr>
                      <m:sub>
                        <m:r>
                          <a:rPr lang="en-US" altLang="zh-CN" sz="1400" i="1">
                            <a:solidFill>
                              <a:schemeClr val="bg1"/>
                            </a:solidFill>
                            <a:latin typeface="DejaVu Math TeX Gyre" panose="02000503000000000000" charset="0"/>
                            <a:cs typeface="DejaVu Math TeX Gyre" panose="02000503000000000000" charset="0"/>
                          </a:rPr>
                          <m:t>𝑖</m:t>
                        </m:r>
                        <m:r>
                          <a:rPr lang="en-US" altLang="zh-CN" sz="1400" i="1">
                            <a:solidFill>
                              <a:schemeClr val="bg1"/>
                            </a:solidFill>
                            <a:latin typeface="DejaVu Math TeX Gyre" panose="02000503000000000000" charset="0"/>
                            <a:cs typeface="DejaVu Math TeX Gyre" panose="02000503000000000000" charset="0"/>
                          </a:rPr>
                          <m:t>=</m:t>
                        </m:r>
                        <m:r>
                          <a:rPr lang="en-US" altLang="zh-CN" sz="1400" i="1">
                            <a:solidFill>
                              <a:schemeClr val="bg1"/>
                            </a:solidFill>
                            <a:latin typeface="DejaVu Math TeX Gyre" panose="02000503000000000000" charset="0"/>
                            <a:cs typeface="DejaVu Math TeX Gyre" panose="02000503000000000000" charset="0"/>
                          </a:rPr>
                          <m:t>1</m:t>
                        </m:r>
                      </m:sub>
                      <m:sup>
                        <m:r>
                          <a:rPr lang="en-US" altLang="zh-CN" sz="1400" i="1">
                            <a:solidFill>
                              <a:schemeClr val="bg1"/>
                            </a:solidFill>
                            <a:latin typeface="DejaVu Math TeX Gyre" panose="02000503000000000000" charset="0"/>
                            <a:cs typeface="DejaVu Math TeX Gyre" panose="02000503000000000000" charset="0"/>
                          </a:rPr>
                          <m:t>𝑁</m:t>
                        </m:r>
                      </m:sup>
                      <m:e>
                        <m:sSub>
                          <m:sSubPr>
                            <m:ctrlPr>
                              <a:rPr lang="zh-CN" sz="1400" i="1">
                                <a:solidFill>
                                  <a:schemeClr val="bg1"/>
                                </a:solidFill>
                                <a:latin typeface="DejaVu Math TeX Gyre" panose="02000503000000000000" charset="0"/>
                                <a:cs typeface="DejaVu Math TeX Gyre" panose="02000503000000000000" charset="0"/>
                              </a:rPr>
                            </m:ctrlPr>
                          </m:sSubPr>
                          <m:e>
                            <m:acc>
                              <m:accPr>
                                <m:chr m:val="̃"/>
                                <m:ctrlPr>
                                  <a:rPr lang="zh-CN" sz="1400" i="1">
                                    <a:solidFill>
                                      <a:schemeClr val="bg1"/>
                                    </a:solidFill>
                                    <a:latin typeface="DejaVu Math TeX Gyre" panose="02000503000000000000" charset="0"/>
                                    <a:cs typeface="DejaVu Math TeX Gyre" panose="02000503000000000000" charset="0"/>
                                  </a:rPr>
                                </m:ctrlPr>
                              </m:accPr>
                              <m:e>
                                <m:r>
                                  <a:rPr lang="en-US" altLang="zh-CN" sz="1400" i="1">
                                    <a:solidFill>
                                      <a:schemeClr val="bg1"/>
                                    </a:solidFill>
                                    <a:latin typeface="DejaVu Math TeX Gyre" panose="02000503000000000000" charset="0"/>
                                    <a:cs typeface="DejaVu Math TeX Gyre" panose="02000503000000000000" charset="0"/>
                                  </a:rPr>
                                  <m:t>ℜ</m:t>
                                </m:r>
                              </m:e>
                            </m:acc>
                          </m:e>
                          <m:sub>
                            <m:r>
                              <a:rPr lang="en-US" altLang="zh-CN" sz="1400" i="1">
                                <a:solidFill>
                                  <a:schemeClr val="bg1"/>
                                </a:solidFill>
                                <a:latin typeface="DejaVu Math TeX Gyre" panose="02000503000000000000" charset="0"/>
                                <a:cs typeface="DejaVu Math TeX Gyre" panose="02000503000000000000" charset="0"/>
                              </a:rPr>
                              <m:t>𝑖</m:t>
                            </m:r>
                            <m:r>
                              <a:rPr lang="en-US" altLang="zh-CN" sz="1400" i="1">
                                <a:solidFill>
                                  <a:schemeClr val="bg1"/>
                                </a:solidFill>
                                <a:latin typeface="DejaVu Math TeX Gyre" panose="02000503000000000000" charset="0"/>
                                <a:cs typeface="DejaVu Math TeX Gyre" panose="02000503000000000000" charset="0"/>
                              </a:rPr>
                              <m:t> | </m:t>
                            </m:r>
                            <m:r>
                              <a:rPr lang="en-US" altLang="zh-CN" sz="1400" i="1">
                                <a:solidFill>
                                  <a:schemeClr val="bg1"/>
                                </a:solidFill>
                                <a:latin typeface="DejaVu Math TeX Gyre" panose="02000503000000000000" charset="0"/>
                                <a:cs typeface="DejaVu Math TeX Gyre" panose="02000503000000000000" charset="0"/>
                              </a:rPr>
                              <m:t>𝑃</m:t>
                            </m:r>
                            <m:r>
                              <a:rPr lang="en-US" altLang="zh-CN" sz="1400" i="1">
                                <a:solidFill>
                                  <a:schemeClr val="bg1"/>
                                </a:solidFill>
                                <a:latin typeface="DejaVu Math TeX Gyre" panose="02000503000000000000" charset="0"/>
                                <a:cs typeface="DejaVu Math TeX Gyre" panose="02000503000000000000" charset="0"/>
                              </a:rPr>
                              <m:t>𝑅𝐹</m:t>
                            </m:r>
                          </m:sub>
                        </m:sSub>
                      </m:e>
                    </m:nary>
                  </m:oMath>
                </a14:m>
                <a:endParaRPr lang="zh-CN" sz="1400">
                  <a:solidFill>
                    <a:schemeClr val="bg1"/>
                  </a:solidFill>
                </a:endParaRPr>
              </a:p>
            </p:txBody>
          </p:sp>
        </mc:Choice>
        <mc:Fallback>
          <p:sp>
            <p:nvSpPr>
              <p:cNvPr id="37" name="矩形 36"/>
              <p:cNvSpPr>
                <a:spLocks noRot="1" noChangeAspect="1" noMove="1" noResize="1" noEditPoints="1" noAdjustHandles="1" noChangeArrowheads="1" noChangeShapeType="1" noTextEdit="1"/>
              </p:cNvSpPr>
              <p:nvPr/>
            </p:nvSpPr>
            <p:spPr>
              <a:xfrm>
                <a:off x="1630045" y="4119245"/>
                <a:ext cx="6640195" cy="471805"/>
              </a:xfrm>
              <a:prstGeom prst="rect">
                <a:avLst/>
              </a:prstGeom>
              <a:blipFill rotWithShape="1">
                <a:blip r:embed="rId1"/>
                <a:stretch>
                  <a:fillRect/>
                </a:stretch>
              </a:blipFill>
            </p:spPr>
            <p:txBody>
              <a:bodyPr/>
              <a:lstStyle/>
              <a:p>
                <a:r>
                  <a:rPr lang="en-US" altLang="en-US">
                    <a:noFill/>
                  </a:rPr>
                  <a:t> </a:t>
                </a:r>
              </a:p>
            </p:txBody>
          </p:sp>
        </mc:Fallback>
      </mc:AlternateContent>
      <p:sp>
        <p:nvSpPr>
          <p:cNvPr id="39" name="椭圆 38"/>
          <p:cNvSpPr/>
          <p:nvPr/>
        </p:nvSpPr>
        <p:spPr>
          <a:xfrm>
            <a:off x="738265" y="4150540"/>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69"/>
          <p:cNvGrpSpPr/>
          <p:nvPr/>
        </p:nvGrpSpPr>
        <p:grpSpPr>
          <a:xfrm>
            <a:off x="821349" y="4234992"/>
            <a:ext cx="325471" cy="305442"/>
            <a:chOff x="10074275" y="1647825"/>
            <a:chExt cx="464344" cy="435769"/>
          </a:xfrm>
          <a:solidFill>
            <a:srgbClr val="222B34"/>
          </a:solidFill>
        </p:grpSpPr>
        <p:sp>
          <p:nvSpPr>
            <p:cNvPr id="14"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5"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6"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7"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8"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9"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0"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1"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2"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2" name="矩形 2"/>
          <p:cNvSpPr/>
          <p:nvPr/>
        </p:nvSpPr>
        <p:spPr>
          <a:xfrm>
            <a:off x="388823" y="440010"/>
            <a:ext cx="2327910" cy="521970"/>
          </a:xfrm>
          <a:prstGeom prst="rect">
            <a:avLst/>
          </a:prstGeom>
        </p:spPr>
        <p:txBody>
          <a:bodyPr wrap="none">
            <a:spAutoFit/>
          </a:bodyPr>
          <a:p>
            <a:pPr>
              <a:spcAft>
                <a:spcPts val="0"/>
              </a:spcAft>
            </a:pPr>
            <a:r>
              <a:rPr lang="zh-CN" altLang="en-US" sz="2800" b="1" kern="100">
                <a:solidFill>
                  <a:schemeClr val="accent1"/>
                </a:solidFill>
                <a:latin typeface="+mn-ea"/>
                <a:cs typeface="Times New Roman" panose="02020603050405020304" pitchFamily="18" charset="0"/>
              </a:rPr>
              <a:t>透射光谱结果</a:t>
            </a:r>
            <a:endParaRPr lang="zh-CN" altLang="en-US" sz="2800" b="1" kern="100">
              <a:solidFill>
                <a:schemeClr val="accent1"/>
              </a:solidFill>
              <a:latin typeface="+mn-ea"/>
              <a:cs typeface="Times New Roman" panose="02020603050405020304" pitchFamily="18" charset="0"/>
            </a:endParaRPr>
          </a:p>
        </p:txBody>
      </p:sp>
      <p:pic>
        <p:nvPicPr>
          <p:cNvPr id="3" name="Picture 2" descr="TranSpe_Halpha"/>
          <p:cNvPicPr>
            <a:picLocks noChangeAspect="1"/>
          </p:cNvPicPr>
          <p:nvPr/>
        </p:nvPicPr>
        <p:blipFill>
          <a:blip r:embed="rId2"/>
          <a:stretch>
            <a:fillRect/>
          </a:stretch>
        </p:blipFill>
        <p:spPr>
          <a:xfrm>
            <a:off x="4397375" y="1094740"/>
            <a:ext cx="3902710" cy="2830830"/>
          </a:xfrm>
          <a:prstGeom prst="rect">
            <a:avLst/>
          </a:prstGeom>
        </p:spPr>
      </p:pic>
      <p:pic>
        <p:nvPicPr>
          <p:cNvPr id="5" name="Picture 4" descr="TranSpe_Na"/>
          <p:cNvPicPr>
            <a:picLocks noChangeAspect="1"/>
          </p:cNvPicPr>
          <p:nvPr/>
        </p:nvPicPr>
        <p:blipFill>
          <a:blip r:embed="rId3"/>
          <a:stretch>
            <a:fillRect/>
          </a:stretch>
        </p:blipFill>
        <p:spPr>
          <a:xfrm>
            <a:off x="579120" y="1094740"/>
            <a:ext cx="3776980" cy="28244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st.para"/>
          <p:cNvPicPr>
            <a:picLocks noChangeAspect="1"/>
          </p:cNvPicPr>
          <p:nvPr/>
        </p:nvPicPr>
        <p:blipFill>
          <a:blip r:embed="rId1"/>
          <a:stretch>
            <a:fillRect/>
          </a:stretch>
        </p:blipFill>
        <p:spPr>
          <a:xfrm>
            <a:off x="466725" y="681355"/>
            <a:ext cx="8194040" cy="1377950"/>
          </a:xfrm>
          <a:prstGeom prst="rect">
            <a:avLst/>
          </a:prstGeom>
        </p:spPr>
      </p:pic>
      <p:sp>
        <p:nvSpPr>
          <p:cNvPr id="2" name="矩形 2"/>
          <p:cNvSpPr/>
          <p:nvPr/>
        </p:nvSpPr>
        <p:spPr>
          <a:xfrm>
            <a:off x="388823" y="440010"/>
            <a:ext cx="3042920" cy="521970"/>
          </a:xfrm>
          <a:prstGeom prst="rect">
            <a:avLst/>
          </a:prstGeom>
        </p:spPr>
        <p:txBody>
          <a:bodyPr wrap="none">
            <a:spAutoFit/>
          </a:bodyPr>
          <a:p>
            <a:pPr>
              <a:spcAft>
                <a:spcPts val="0"/>
              </a:spcAft>
            </a:pPr>
            <a:r>
              <a:rPr lang="zh-CN" altLang="en-US" sz="2800" b="1" kern="100">
                <a:solidFill>
                  <a:schemeClr val="accent1"/>
                </a:solidFill>
                <a:latin typeface="+mn-ea"/>
                <a:cs typeface="Times New Roman" panose="02020603050405020304" pitchFamily="18" charset="0"/>
              </a:rPr>
              <a:t>透射光谱拟合参数</a:t>
            </a:r>
            <a:endParaRPr lang="zh-CN" altLang="en-US" sz="2800" b="1" kern="100">
              <a:solidFill>
                <a:schemeClr val="accent1"/>
              </a:solidFill>
              <a:latin typeface="+mn-ea"/>
              <a:cs typeface="Times New Roman" panose="02020603050405020304" pitchFamily="18" charset="0"/>
            </a:endParaRPr>
          </a:p>
        </p:txBody>
      </p:sp>
      <p:pic>
        <p:nvPicPr>
          <p:cNvPr id="7" name="Picture 6" descr="Screenshot from 2024-07-15 18-04-12"/>
          <p:cNvPicPr>
            <a:picLocks noChangeAspect="1"/>
          </p:cNvPicPr>
          <p:nvPr/>
        </p:nvPicPr>
        <p:blipFill>
          <a:blip r:embed="rId2"/>
          <a:srcRect l="3813" t="75852" r="52646" b="11321"/>
          <a:stretch>
            <a:fillRect/>
          </a:stretch>
        </p:blipFill>
        <p:spPr>
          <a:xfrm>
            <a:off x="388620" y="1983740"/>
            <a:ext cx="5624830" cy="932180"/>
          </a:xfrm>
          <a:prstGeom prst="rect">
            <a:avLst/>
          </a:prstGeom>
        </p:spPr>
      </p:pic>
      <p:pic>
        <p:nvPicPr>
          <p:cNvPr id="6" name="Picture 5" descr="Screenshot from 2024-07-15 18-04-05"/>
          <p:cNvPicPr>
            <a:picLocks noChangeAspect="1"/>
          </p:cNvPicPr>
          <p:nvPr/>
        </p:nvPicPr>
        <p:blipFill>
          <a:blip r:embed="rId3"/>
          <a:srcRect l="3681" t="81136" r="52500" b="5778"/>
          <a:stretch>
            <a:fillRect/>
          </a:stretch>
        </p:blipFill>
        <p:spPr>
          <a:xfrm>
            <a:off x="1482725" y="2915920"/>
            <a:ext cx="5742305" cy="964565"/>
          </a:xfrm>
          <a:prstGeom prst="rect">
            <a:avLst/>
          </a:prstGeom>
        </p:spPr>
      </p:pic>
      <p:pic>
        <p:nvPicPr>
          <p:cNvPr id="9" name="Picture 8" descr="Screenshot from 2024-07-15 18-03-53"/>
          <p:cNvPicPr>
            <a:picLocks noChangeAspect="1"/>
          </p:cNvPicPr>
          <p:nvPr/>
        </p:nvPicPr>
        <p:blipFill>
          <a:blip r:embed="rId4"/>
          <a:srcRect l="3674" t="65519" r="52826" b="21506"/>
          <a:stretch>
            <a:fillRect/>
          </a:stretch>
        </p:blipFill>
        <p:spPr>
          <a:xfrm>
            <a:off x="2784475" y="3880485"/>
            <a:ext cx="5835650" cy="9791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48640" y="546354"/>
            <a:ext cx="8046720" cy="4098798"/>
          </a:xfrm>
          <a:prstGeom prst="rect">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Light"/>
              <a:ea typeface="Microsoft YaHei"/>
              <a:cs typeface="+mn-cs"/>
            </a:endParaRPr>
          </a:p>
        </p:txBody>
      </p:sp>
      <p:sp>
        <p:nvSpPr>
          <p:cNvPr id="11" name="文本框 10"/>
          <p:cNvSpPr txBox="1"/>
          <p:nvPr/>
        </p:nvSpPr>
        <p:spPr>
          <a:xfrm>
            <a:off x="3464407" y="2634628"/>
            <a:ext cx="2214880" cy="706755"/>
          </a:xfrm>
          <a:prstGeom prst="rect">
            <a:avLst/>
          </a:prstGeom>
          <a:noFill/>
        </p:spPr>
        <p:txBody>
          <a:bodyPr wrap="none" rtlCol="0">
            <a:spAutoFit/>
          </a:bodyPr>
          <a:lstStyle/>
          <a:p>
            <a:pPr lvl="0"/>
            <a:r>
              <a:rPr lang="zh-CN" altLang="en-US" sz="4000">
                <a:solidFill>
                  <a:srgbClr val="222B34"/>
                </a:solidFill>
              </a:rPr>
              <a:t>感谢聆听</a:t>
            </a:r>
            <a:endParaRPr lang="zh-CN" altLang="en-US" sz="4000">
              <a:solidFill>
                <a:srgbClr val="222B34"/>
              </a:solidFill>
            </a:endParaRPr>
          </a:p>
        </p:txBody>
      </p:sp>
      <p:cxnSp>
        <p:nvCxnSpPr>
          <p:cNvPr id="14" name="直接连接符 13"/>
          <p:cNvCxnSpPr/>
          <p:nvPr/>
        </p:nvCxnSpPr>
        <p:spPr>
          <a:xfrm>
            <a:off x="2203450" y="3435985"/>
            <a:ext cx="474218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432768" y="3538325"/>
            <a:ext cx="4291965" cy="491490"/>
          </a:xfrm>
          <a:prstGeom prst="rect">
            <a:avLst/>
          </a:prstGeom>
          <a:noFill/>
        </p:spPr>
        <p:txBody>
          <a:bodyPr wrap="none" rtlCol="0">
            <a:spAutoFit/>
          </a:bodyPr>
          <a:lstStyle/>
          <a:p>
            <a:pPr lvl="0" algn="ctr"/>
            <a:r>
              <a:rPr lang="en-US" altLang="zh-CN" sz="2600">
                <a:solidFill>
                  <a:srgbClr val="222B34"/>
                </a:solidFill>
                <a:latin typeface="Arial"/>
              </a:rPr>
              <a:t>THANK YOU FOR LISTENING</a:t>
            </a:r>
            <a:endParaRPr lang="en-US" altLang="zh-CN" sz="2600">
              <a:solidFill>
                <a:srgbClr val="222B34"/>
              </a:solidFill>
              <a:latin typeface="Arial"/>
            </a:endParaRPr>
          </a:p>
        </p:txBody>
      </p:sp>
      <p:pic>
        <p:nvPicPr>
          <p:cNvPr id="4" name="Picture 3" descr="Screenshot from 2024-07-16 16-16-43"/>
          <p:cNvPicPr>
            <a:picLocks noChangeAspect="1"/>
          </p:cNvPicPr>
          <p:nvPr/>
        </p:nvPicPr>
        <p:blipFill>
          <a:blip r:embed="rId1"/>
          <a:srcRect l="59014" t="36988" r="28299" b="40383"/>
          <a:stretch>
            <a:fillRect/>
          </a:stretch>
        </p:blipFill>
        <p:spPr>
          <a:xfrm>
            <a:off x="3823970" y="761365"/>
            <a:ext cx="1509395" cy="1514475"/>
          </a:xfrm>
          <a:prstGeom prst="rect">
            <a:avLst/>
          </a:prstGeom>
        </p:spPr>
      </p:pic>
      <p:sp>
        <p:nvSpPr>
          <p:cNvPr id="5" name="Text Box 4"/>
          <p:cNvSpPr txBox="1"/>
          <p:nvPr/>
        </p:nvSpPr>
        <p:spPr>
          <a:xfrm>
            <a:off x="2999740" y="2275840"/>
            <a:ext cx="3157220" cy="245110"/>
          </a:xfrm>
          <a:prstGeom prst="rect">
            <a:avLst/>
          </a:prstGeom>
          <a:noFill/>
        </p:spPr>
        <p:txBody>
          <a:bodyPr wrap="square" rtlCol="0">
            <a:spAutoFit/>
          </a:bodyPr>
          <a:p>
            <a:r>
              <a:rPr lang="en-US" sz="1000"/>
              <a:t>github website of exoplanetary atmosphere group</a:t>
            </a:r>
            <a:endParaRPr lang="en-US"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0032" y="336563"/>
            <a:ext cx="1210588" cy="707886"/>
          </a:xfrm>
          <a:prstGeom prst="rect">
            <a:avLst/>
          </a:prstGeom>
          <a:noFill/>
        </p:spPr>
        <p:txBody>
          <a:bodyPr wrap="none" rtlCol="0">
            <a:spAutoFit/>
          </a:bodyPr>
          <a:lstStyle/>
          <a:p>
            <a:r>
              <a:rPr lang="zh-CN" altLang="en-US" sz="4000">
                <a:solidFill>
                  <a:schemeClr val="accent1"/>
                </a:solidFill>
              </a:rPr>
              <a:t>目录</a:t>
            </a:r>
            <a:endParaRPr lang="zh-CN" altLang="en-US" sz="4000">
              <a:solidFill>
                <a:schemeClr val="accent1"/>
              </a:solidFill>
            </a:endParaRPr>
          </a:p>
        </p:txBody>
      </p:sp>
      <p:cxnSp>
        <p:nvCxnSpPr>
          <p:cNvPr id="4" name="直接连接符 3"/>
          <p:cNvCxnSpPr/>
          <p:nvPr/>
        </p:nvCxnSpPr>
        <p:spPr>
          <a:xfrm flipH="1">
            <a:off x="466344" y="690506"/>
            <a:ext cx="1325880" cy="626230"/>
          </a:xfrm>
          <a:prstGeom prst="line">
            <a:avLst/>
          </a:prstGeom>
          <a:ln w="19050">
            <a:solidFill>
              <a:srgbClr val="222B34"/>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49810" y="1044449"/>
            <a:ext cx="1454244" cy="369332"/>
          </a:xfrm>
          <a:prstGeom prst="rect">
            <a:avLst/>
          </a:prstGeom>
          <a:noFill/>
        </p:spPr>
        <p:txBody>
          <a:bodyPr wrap="none" rtlCol="0">
            <a:spAutoFit/>
          </a:bodyPr>
          <a:lstStyle/>
          <a:p>
            <a:r>
              <a:rPr lang="en-US" altLang="zh-CN">
                <a:solidFill>
                  <a:schemeClr val="accent1"/>
                </a:solidFill>
                <a:latin typeface="+mj-lt"/>
              </a:rPr>
              <a:t>CONTENTS</a:t>
            </a:r>
            <a:endParaRPr lang="zh-CN" altLang="en-US">
              <a:solidFill>
                <a:schemeClr val="accent1"/>
              </a:solidFill>
              <a:latin typeface="+mj-lt"/>
            </a:endParaRPr>
          </a:p>
        </p:txBody>
      </p:sp>
      <p:sp>
        <p:nvSpPr>
          <p:cNvPr id="6" name="椭圆 5"/>
          <p:cNvSpPr/>
          <p:nvPr/>
        </p:nvSpPr>
        <p:spPr>
          <a:xfrm>
            <a:off x="1617331" y="1848879"/>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6"/>
          <p:cNvSpPr/>
          <p:nvPr/>
        </p:nvSpPr>
        <p:spPr>
          <a:xfrm>
            <a:off x="1639803" y="3069531"/>
            <a:ext cx="995680" cy="337185"/>
          </a:xfrm>
          <a:prstGeom prst="rect">
            <a:avLst/>
          </a:prstGeom>
        </p:spPr>
        <p:txBody>
          <a:bodyPr wrap="none">
            <a:spAutoFit/>
          </a:bodyPr>
          <a:lstStyle/>
          <a:p>
            <a:pPr algn="ctr">
              <a:spcAft>
                <a:spcPts val="0"/>
              </a:spcAft>
            </a:pPr>
            <a:r>
              <a:rPr lang="zh-CN" altLang="zh-CN" sz="1600" kern="100">
                <a:solidFill>
                  <a:schemeClr val="accent1"/>
                </a:solidFill>
                <a:latin typeface="+mn-ea"/>
                <a:cs typeface="Times New Roman" panose="02020603050405020304" pitchFamily="18" charset="0"/>
              </a:rPr>
              <a:t>研究意义</a:t>
            </a:r>
            <a:endParaRPr lang="en-US" altLang="zh-CN" sz="1600" kern="100">
              <a:solidFill>
                <a:schemeClr val="accent1"/>
              </a:solidFill>
              <a:latin typeface="+mn-ea"/>
              <a:cs typeface="Times New Roman" panose="02020603050405020304" pitchFamily="18" charset="0"/>
            </a:endParaRPr>
          </a:p>
        </p:txBody>
      </p:sp>
      <p:sp>
        <p:nvSpPr>
          <p:cNvPr id="8" name="椭圆 7"/>
          <p:cNvSpPr/>
          <p:nvPr/>
        </p:nvSpPr>
        <p:spPr>
          <a:xfrm>
            <a:off x="3215241" y="1848879"/>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8"/>
          <p:cNvSpPr/>
          <p:nvPr/>
        </p:nvSpPr>
        <p:spPr>
          <a:xfrm>
            <a:off x="3237714" y="3069531"/>
            <a:ext cx="995680" cy="506730"/>
          </a:xfrm>
          <a:prstGeom prst="rect">
            <a:avLst/>
          </a:prstGeom>
        </p:spPr>
        <p:txBody>
          <a:bodyPr wrap="none">
            <a:spAutoFit/>
          </a:bodyPr>
          <a:lstStyle/>
          <a:p>
            <a:pPr algn="ctr">
              <a:spcAft>
                <a:spcPts val="0"/>
              </a:spcAft>
            </a:pPr>
            <a:r>
              <a:rPr lang="zh-CN" altLang="en-US" sz="1600" kern="100">
                <a:solidFill>
                  <a:schemeClr val="accent1"/>
                </a:solidFill>
                <a:latin typeface="+mn-ea"/>
                <a:cs typeface="Times New Roman" panose="02020603050405020304" pitchFamily="18" charset="0"/>
              </a:rPr>
              <a:t>前期准备</a:t>
            </a:r>
            <a:endParaRPr lang="zh-CN" altLang="en-US" sz="1600" kern="100">
              <a:solidFill>
                <a:schemeClr val="accent1"/>
              </a:solidFill>
              <a:latin typeface="+mn-ea"/>
              <a:cs typeface="Times New Roman" panose="02020603050405020304" pitchFamily="18" charset="0"/>
            </a:endParaRPr>
          </a:p>
          <a:p>
            <a:pPr algn="ctr">
              <a:spcAft>
                <a:spcPts val="0"/>
              </a:spcAft>
            </a:pPr>
            <a:r>
              <a:rPr lang="en-US" altLang="zh-CN" sz="1100" kern="100">
                <a:solidFill>
                  <a:schemeClr val="accent1"/>
                </a:solidFill>
                <a:effectLst/>
                <a:latin typeface="+mn-ea"/>
                <a:cs typeface="Times New Roman" panose="02020603050405020304" pitchFamily="18" charset="0"/>
              </a:rPr>
              <a:t>Day 1-3?</a:t>
            </a:r>
            <a:endParaRPr lang="en-US" altLang="zh-CN" sz="1100" kern="100">
              <a:solidFill>
                <a:schemeClr val="accent1"/>
              </a:solidFill>
              <a:effectLst/>
              <a:latin typeface="+mn-ea"/>
              <a:cs typeface="Times New Roman" panose="02020603050405020304" pitchFamily="18" charset="0"/>
            </a:endParaRPr>
          </a:p>
        </p:txBody>
      </p:sp>
      <p:sp>
        <p:nvSpPr>
          <p:cNvPr id="10" name="椭圆 9"/>
          <p:cNvSpPr/>
          <p:nvPr/>
        </p:nvSpPr>
        <p:spPr>
          <a:xfrm>
            <a:off x="4819172" y="1848879"/>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10"/>
          <p:cNvSpPr/>
          <p:nvPr/>
        </p:nvSpPr>
        <p:spPr>
          <a:xfrm>
            <a:off x="4841644" y="3069531"/>
            <a:ext cx="995680" cy="768350"/>
          </a:xfrm>
          <a:prstGeom prst="rect">
            <a:avLst/>
          </a:prstGeom>
        </p:spPr>
        <p:txBody>
          <a:bodyPr wrap="none">
            <a:spAutoFit/>
          </a:bodyPr>
          <a:lstStyle/>
          <a:p>
            <a:pPr algn="ctr">
              <a:spcAft>
                <a:spcPts val="0"/>
              </a:spcAft>
            </a:pPr>
            <a:r>
              <a:rPr lang="en-US" altLang="zh-CN" sz="1600" kern="100">
                <a:solidFill>
                  <a:schemeClr val="accent1"/>
                </a:solidFill>
                <a:latin typeface="+mn-ea"/>
                <a:cs typeface="Times New Roman" panose="02020603050405020304" pitchFamily="18" charset="0"/>
              </a:rPr>
              <a:t>SLOPpy</a:t>
            </a:r>
            <a:endParaRPr lang="en-US" altLang="zh-CN" sz="1600" kern="100">
              <a:solidFill>
                <a:schemeClr val="accent1"/>
              </a:solidFill>
              <a:latin typeface="+mn-ea"/>
              <a:cs typeface="Times New Roman" panose="02020603050405020304" pitchFamily="18" charset="0"/>
            </a:endParaRPr>
          </a:p>
          <a:p>
            <a:pPr algn="ctr">
              <a:spcAft>
                <a:spcPts val="0"/>
              </a:spcAft>
            </a:pPr>
            <a:r>
              <a:rPr lang="zh-CN" altLang="en-US" sz="1600" kern="100">
                <a:solidFill>
                  <a:schemeClr val="accent1"/>
                </a:solidFill>
                <a:latin typeface="+mn-ea"/>
                <a:cs typeface="Times New Roman" panose="02020603050405020304" pitchFamily="18" charset="0"/>
              </a:rPr>
              <a:t>处理流程</a:t>
            </a:r>
            <a:endParaRPr lang="zh-CN" altLang="en-US" sz="1600" kern="100">
              <a:solidFill>
                <a:schemeClr val="accent1"/>
              </a:solidFill>
              <a:latin typeface="+mn-ea"/>
              <a:cs typeface="Times New Roman" panose="02020603050405020304" pitchFamily="18" charset="0"/>
            </a:endParaRPr>
          </a:p>
          <a:p>
            <a:pPr algn="ctr">
              <a:spcAft>
                <a:spcPts val="0"/>
              </a:spcAft>
            </a:pPr>
            <a:r>
              <a:rPr lang="en-US" altLang="zh-CN" sz="1200" kern="100">
                <a:solidFill>
                  <a:schemeClr val="accent1"/>
                </a:solidFill>
                <a:effectLst/>
                <a:latin typeface="+mn-ea"/>
                <a:cs typeface="Times New Roman" panose="02020603050405020304" pitchFamily="18" charset="0"/>
                <a:sym typeface="+mn-ea"/>
              </a:rPr>
              <a:t>Day 3-5</a:t>
            </a:r>
            <a:endParaRPr lang="en-US" altLang="zh-CN" sz="1200" kern="100">
              <a:solidFill>
                <a:schemeClr val="accent1"/>
              </a:solidFill>
              <a:effectLst/>
              <a:latin typeface="+mn-ea"/>
              <a:cs typeface="Times New Roman" panose="02020603050405020304" pitchFamily="18" charset="0"/>
              <a:sym typeface="+mn-ea"/>
            </a:endParaRPr>
          </a:p>
        </p:txBody>
      </p:sp>
      <p:sp>
        <p:nvSpPr>
          <p:cNvPr id="12" name="椭圆 11"/>
          <p:cNvSpPr/>
          <p:nvPr/>
        </p:nvSpPr>
        <p:spPr>
          <a:xfrm>
            <a:off x="6506195" y="1848879"/>
            <a:ext cx="1040625" cy="1040625"/>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a:xfrm>
            <a:off x="6528668" y="3069531"/>
            <a:ext cx="995680" cy="337185"/>
          </a:xfrm>
          <a:prstGeom prst="rect">
            <a:avLst/>
          </a:prstGeom>
        </p:spPr>
        <p:txBody>
          <a:bodyPr wrap="none">
            <a:spAutoFit/>
          </a:bodyPr>
          <a:lstStyle/>
          <a:p>
            <a:pPr algn="ctr">
              <a:spcAft>
                <a:spcPts val="0"/>
              </a:spcAft>
            </a:pPr>
            <a:r>
              <a:rPr lang="zh-CN" altLang="en-US" sz="1600" kern="100">
                <a:solidFill>
                  <a:schemeClr val="accent1"/>
                </a:solidFill>
                <a:latin typeface="+mn-ea"/>
                <a:cs typeface="Times New Roman" panose="02020603050405020304" pitchFamily="18" charset="0"/>
              </a:rPr>
              <a:t>处理结果</a:t>
            </a:r>
            <a:endParaRPr lang="zh-CN" altLang="zh-CN" sz="1100" kern="100">
              <a:solidFill>
                <a:schemeClr val="accent1"/>
              </a:solidFill>
              <a:effectLst/>
              <a:latin typeface="+mn-ea"/>
              <a:cs typeface="Times New Roman" panose="02020603050405020304" pitchFamily="18" charset="0"/>
            </a:endParaRPr>
          </a:p>
        </p:txBody>
      </p:sp>
      <p:sp>
        <p:nvSpPr>
          <p:cNvPr id="16" name="文本框 15"/>
          <p:cNvSpPr txBox="1"/>
          <p:nvPr/>
        </p:nvSpPr>
        <p:spPr>
          <a:xfrm>
            <a:off x="1740584" y="2015248"/>
            <a:ext cx="755335" cy="707886"/>
          </a:xfrm>
          <a:prstGeom prst="rect">
            <a:avLst/>
          </a:prstGeom>
          <a:noFill/>
        </p:spPr>
        <p:txBody>
          <a:bodyPr wrap="none" rtlCol="0">
            <a:spAutoFit/>
          </a:bodyPr>
          <a:lstStyle/>
          <a:p>
            <a:pPr algn="ctr"/>
            <a:r>
              <a:rPr lang="en-US" altLang="zh-CN" sz="4000" b="1">
                <a:solidFill>
                  <a:schemeClr val="bg1"/>
                </a:solidFill>
                <a:latin typeface="+mj-lt"/>
              </a:rPr>
              <a:t>01</a:t>
            </a:r>
            <a:endParaRPr lang="zh-CN" altLang="en-US" sz="4000" b="1">
              <a:solidFill>
                <a:schemeClr val="bg1"/>
              </a:solidFill>
              <a:latin typeface="+mj-lt"/>
            </a:endParaRPr>
          </a:p>
        </p:txBody>
      </p:sp>
      <p:sp>
        <p:nvSpPr>
          <p:cNvPr id="17" name="文本框 16"/>
          <p:cNvSpPr txBox="1"/>
          <p:nvPr/>
        </p:nvSpPr>
        <p:spPr>
          <a:xfrm>
            <a:off x="3357203" y="2015248"/>
            <a:ext cx="755335" cy="707886"/>
          </a:xfrm>
          <a:prstGeom prst="rect">
            <a:avLst/>
          </a:prstGeom>
          <a:noFill/>
        </p:spPr>
        <p:txBody>
          <a:bodyPr wrap="none" rtlCol="0">
            <a:spAutoFit/>
          </a:bodyPr>
          <a:lstStyle/>
          <a:p>
            <a:pPr algn="ctr"/>
            <a:r>
              <a:rPr lang="en-US" altLang="zh-CN" sz="4000" b="1">
                <a:solidFill>
                  <a:schemeClr val="bg1"/>
                </a:solidFill>
                <a:latin typeface="+mj-lt"/>
              </a:rPr>
              <a:t>02</a:t>
            </a:r>
            <a:endParaRPr lang="zh-CN" altLang="en-US" sz="4000" b="1">
              <a:solidFill>
                <a:schemeClr val="bg1"/>
              </a:solidFill>
              <a:latin typeface="+mj-lt"/>
            </a:endParaRPr>
          </a:p>
        </p:txBody>
      </p:sp>
      <p:sp>
        <p:nvSpPr>
          <p:cNvPr id="18" name="文本框 17"/>
          <p:cNvSpPr txBox="1"/>
          <p:nvPr/>
        </p:nvSpPr>
        <p:spPr>
          <a:xfrm>
            <a:off x="4961817" y="2016447"/>
            <a:ext cx="755335" cy="707886"/>
          </a:xfrm>
          <a:prstGeom prst="rect">
            <a:avLst/>
          </a:prstGeom>
          <a:noFill/>
        </p:spPr>
        <p:txBody>
          <a:bodyPr wrap="none" rtlCol="0">
            <a:spAutoFit/>
          </a:bodyPr>
          <a:lstStyle/>
          <a:p>
            <a:pPr algn="ctr"/>
            <a:r>
              <a:rPr lang="en-US" altLang="zh-CN" sz="4000" b="1">
                <a:solidFill>
                  <a:schemeClr val="bg1"/>
                </a:solidFill>
                <a:latin typeface="+mj-lt"/>
              </a:rPr>
              <a:t>03</a:t>
            </a:r>
            <a:endParaRPr lang="zh-CN" altLang="en-US" sz="4000" b="1">
              <a:solidFill>
                <a:schemeClr val="bg1"/>
              </a:solidFill>
              <a:latin typeface="+mj-lt"/>
            </a:endParaRPr>
          </a:p>
        </p:txBody>
      </p:sp>
      <p:sp>
        <p:nvSpPr>
          <p:cNvPr id="19" name="文本框 18"/>
          <p:cNvSpPr txBox="1"/>
          <p:nvPr/>
        </p:nvSpPr>
        <p:spPr>
          <a:xfrm>
            <a:off x="6648839" y="2015248"/>
            <a:ext cx="755335" cy="707886"/>
          </a:xfrm>
          <a:prstGeom prst="rect">
            <a:avLst/>
          </a:prstGeom>
          <a:noFill/>
        </p:spPr>
        <p:txBody>
          <a:bodyPr wrap="none" rtlCol="0">
            <a:spAutoFit/>
          </a:bodyPr>
          <a:lstStyle/>
          <a:p>
            <a:pPr algn="ctr"/>
            <a:r>
              <a:rPr lang="en-US" altLang="zh-CN" sz="4000" b="1">
                <a:solidFill>
                  <a:schemeClr val="bg1"/>
                </a:solidFill>
                <a:latin typeface="+mj-lt"/>
              </a:rPr>
              <a:t>04</a:t>
            </a:r>
            <a:endParaRPr lang="zh-CN" altLang="en-US" sz="4000" b="1">
              <a:solidFill>
                <a:schemeClr val="bg1"/>
              </a:solidFill>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8188" y="426675"/>
            <a:ext cx="1612900" cy="521970"/>
          </a:xfrm>
          <a:prstGeom prst="rect">
            <a:avLst/>
          </a:prstGeom>
        </p:spPr>
        <p:txBody>
          <a:bodyPr wrap="none">
            <a:spAutoFit/>
          </a:bodyPr>
          <a:lstStyle/>
          <a:p>
            <a:pPr>
              <a:spcAft>
                <a:spcPts val="0"/>
              </a:spcAft>
            </a:pPr>
            <a:r>
              <a:rPr lang="zh-CN" altLang="en-US" sz="2800" b="1" kern="100">
                <a:solidFill>
                  <a:schemeClr val="accent1"/>
                </a:solidFill>
                <a:latin typeface="+mn-ea"/>
                <a:cs typeface="Times New Roman" panose="02020603050405020304" pitchFamily="18" charset="0"/>
              </a:rPr>
              <a:t>研究</a:t>
            </a:r>
            <a:r>
              <a:rPr lang="zh-CN" altLang="zh-CN" sz="2800" b="1" kern="100">
                <a:solidFill>
                  <a:schemeClr val="accent1"/>
                </a:solidFill>
                <a:latin typeface="+mn-ea"/>
                <a:cs typeface="Times New Roman" panose="02020603050405020304" pitchFamily="18" charset="0"/>
              </a:rPr>
              <a:t>意义</a:t>
            </a:r>
            <a:endParaRPr lang="zh-CN" altLang="zh-CN" sz="2800" b="1" kern="100">
              <a:solidFill>
                <a:schemeClr val="accent1"/>
              </a:solidFill>
              <a:latin typeface="+mn-ea"/>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318135" y="1783715"/>
            <a:ext cx="4098290" cy="2931160"/>
          </a:xfrm>
          <a:prstGeom prst="rect">
            <a:avLst/>
          </a:prstGeom>
        </p:spPr>
      </p:pic>
      <p:sp>
        <p:nvSpPr>
          <p:cNvPr id="6" name="Text Box 5"/>
          <p:cNvSpPr txBox="1"/>
          <p:nvPr/>
        </p:nvSpPr>
        <p:spPr>
          <a:xfrm>
            <a:off x="426720" y="1008380"/>
            <a:ext cx="7291070" cy="645160"/>
          </a:xfrm>
          <a:prstGeom prst="rect">
            <a:avLst/>
          </a:prstGeom>
          <a:noFill/>
        </p:spPr>
        <p:txBody>
          <a:bodyPr wrap="square" rtlCol="0">
            <a:spAutoFit/>
          </a:bodyPr>
          <a:p>
            <a:r>
              <a:rPr lang="zh-CN" altLang="en-US"/>
              <a:t>行星大气是了解行星属性和宜居性的窗口，不同组分的大气对生命生存有重要意义</a:t>
            </a:r>
            <a:endParaRPr lang="zh-CN" altLang="en-US"/>
          </a:p>
        </p:txBody>
      </p:sp>
      <p:pic>
        <p:nvPicPr>
          <p:cNvPr id="7" name="Picture 2" descr="high resolution cross-correlation spectroscopy"/>
          <p:cNvPicPr>
            <a:picLocks noChangeAspect="1" noChangeArrowheads="1"/>
          </p:cNvPicPr>
          <p:nvPr/>
        </p:nvPicPr>
        <p:blipFill>
          <a:blip r:embed="rId2"/>
          <a:srcRect/>
          <a:stretch>
            <a:fillRect/>
          </a:stretch>
        </p:blipFill>
        <p:spPr bwMode="auto">
          <a:xfrm>
            <a:off x="4642485" y="1526540"/>
            <a:ext cx="4048760" cy="3234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椭圆 62"/>
          <p:cNvSpPr/>
          <p:nvPr/>
        </p:nvSpPr>
        <p:spPr>
          <a:xfrm>
            <a:off x="917249" y="1168071"/>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矩形: 圆角 63"/>
          <p:cNvSpPr/>
          <p:nvPr/>
        </p:nvSpPr>
        <p:spPr>
          <a:xfrm>
            <a:off x="781195" y="1070730"/>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916744" y="2446227"/>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矩形: 圆角 67"/>
          <p:cNvSpPr/>
          <p:nvPr/>
        </p:nvSpPr>
        <p:spPr>
          <a:xfrm>
            <a:off x="780690" y="2348886"/>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916744" y="3721513"/>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圆角 70"/>
          <p:cNvSpPr/>
          <p:nvPr/>
        </p:nvSpPr>
        <p:spPr>
          <a:xfrm>
            <a:off x="780690" y="3624172"/>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886349" y="1198889"/>
            <a:ext cx="873125" cy="306705"/>
          </a:xfrm>
          <a:prstGeom prst="rect">
            <a:avLst/>
          </a:prstGeom>
        </p:spPr>
        <p:txBody>
          <a:bodyPr wrap="none">
            <a:spAutoFit/>
          </a:bodyPr>
          <a:lstStyle/>
          <a:p>
            <a:pPr>
              <a:spcAft>
                <a:spcPts val="0"/>
              </a:spcAft>
            </a:pPr>
            <a:r>
              <a:rPr lang="en-US" altLang="zh-CN" sz="1400" b="1" kern="100">
                <a:solidFill>
                  <a:schemeClr val="accent1"/>
                </a:solidFill>
                <a:latin typeface="Tibetan Machine Uni" panose="01000503020000020002" charset="0"/>
                <a:cs typeface="Tibetan Machine Uni" panose="01000503020000020002" charset="0"/>
              </a:rPr>
              <a:t>Molecfit</a:t>
            </a:r>
            <a:endParaRPr lang="en-US" altLang="zh-CN" sz="1400" b="1" kern="100">
              <a:solidFill>
                <a:schemeClr val="accent1"/>
              </a:solidFill>
              <a:latin typeface="Tibetan Machine Uni" panose="01000503020000020002" charset="0"/>
              <a:cs typeface="Tibetan Machine Uni" panose="01000503020000020002" charset="0"/>
            </a:endParaRPr>
          </a:p>
        </p:txBody>
      </p:sp>
      <p:sp>
        <p:nvSpPr>
          <p:cNvPr id="73" name="矩形 72"/>
          <p:cNvSpPr/>
          <p:nvPr/>
        </p:nvSpPr>
        <p:spPr>
          <a:xfrm>
            <a:off x="1886349" y="1443356"/>
            <a:ext cx="6325998" cy="330835"/>
          </a:xfrm>
          <a:prstGeom prst="rect">
            <a:avLst/>
          </a:prstGeom>
        </p:spPr>
        <p:txBody>
          <a:bodyPr wrap="square">
            <a:spAutoFit/>
          </a:bodyPr>
          <a:lstStyle/>
          <a:p>
            <a:pPr>
              <a:lnSpc>
                <a:spcPct val="130000"/>
              </a:lnSpc>
              <a:spcBef>
                <a:spcPts val="600"/>
              </a:spcBef>
            </a:pPr>
            <a:r>
              <a:rPr lang="en-US" altLang="zh-CN" sz="1200">
                <a:solidFill>
                  <a:schemeClr val="tx1">
                    <a:lumMod val="85000"/>
                    <a:lumOff val="15000"/>
                  </a:schemeClr>
                </a:solidFill>
              </a:rPr>
              <a:t>ESO</a:t>
            </a:r>
            <a:r>
              <a:rPr lang="zh-CN" altLang="en-US" sz="1200">
                <a:solidFill>
                  <a:schemeClr val="tx1">
                    <a:lumMod val="85000"/>
                    <a:lumOff val="15000"/>
                  </a:schemeClr>
                </a:solidFill>
              </a:rPr>
              <a:t>提供的地球大气吸收模拟</a:t>
            </a:r>
            <a:r>
              <a:rPr lang="en-US" altLang="zh-CN" sz="1200">
                <a:solidFill>
                  <a:schemeClr val="tx1">
                    <a:lumMod val="85000"/>
                    <a:lumOff val="15000"/>
                  </a:schemeClr>
                </a:solidFill>
              </a:rPr>
              <a:t>code</a:t>
            </a:r>
            <a:r>
              <a:rPr lang="zh-CN" altLang="en-US" sz="1200">
                <a:solidFill>
                  <a:schemeClr val="tx1">
                    <a:lumMod val="85000"/>
                    <a:lumOff val="15000"/>
                  </a:schemeClr>
                </a:solidFill>
              </a:rPr>
              <a:t>，用于拟合并消去地球大气对观测光谱的吸收线</a:t>
            </a:r>
            <a:endParaRPr lang="zh-CN" altLang="en-US" sz="1200">
              <a:solidFill>
                <a:schemeClr val="tx1">
                  <a:lumMod val="85000"/>
                  <a:lumOff val="15000"/>
                </a:schemeClr>
              </a:solidFill>
            </a:endParaRPr>
          </a:p>
        </p:txBody>
      </p:sp>
      <p:sp>
        <p:nvSpPr>
          <p:cNvPr id="74" name="矩形 73"/>
          <p:cNvSpPr/>
          <p:nvPr/>
        </p:nvSpPr>
        <p:spPr>
          <a:xfrm>
            <a:off x="1954331" y="2483106"/>
            <a:ext cx="719455" cy="306705"/>
          </a:xfrm>
          <a:prstGeom prst="rect">
            <a:avLst/>
          </a:prstGeom>
        </p:spPr>
        <p:txBody>
          <a:bodyPr wrap="none">
            <a:spAutoFit/>
          </a:bodyPr>
          <a:lstStyle/>
          <a:p>
            <a:pPr lvl="0" algn="l">
              <a:spcAft>
                <a:spcPts val="0"/>
              </a:spcAft>
              <a:buClrTx/>
              <a:buSzTx/>
              <a:buFontTx/>
            </a:pPr>
            <a:r>
              <a:rPr lang="en-US" altLang="zh-CN" sz="1400" b="1" kern="100">
                <a:solidFill>
                  <a:schemeClr val="accent1"/>
                </a:solidFill>
                <a:latin typeface="Tibetan Machine Uni" panose="01000503020000020002" charset="0"/>
                <a:cs typeface="Tibetan Machine Uni" panose="01000503020000020002" charset="0"/>
                <a:sym typeface="+mn-ea"/>
              </a:rPr>
              <a:t>pySME</a:t>
            </a:r>
            <a:endParaRPr lang="en-US" altLang="zh-CN" sz="1400" b="1" kern="100">
              <a:solidFill>
                <a:schemeClr val="accent1"/>
              </a:solidFill>
              <a:latin typeface="Tibetan Machine Uni" panose="01000503020000020002" charset="0"/>
              <a:cs typeface="Tibetan Machine Uni" panose="01000503020000020002" charset="0"/>
              <a:sym typeface="+mn-ea"/>
            </a:endParaRPr>
          </a:p>
        </p:txBody>
      </p:sp>
      <p:sp>
        <p:nvSpPr>
          <p:cNvPr id="75" name="矩形 74"/>
          <p:cNvSpPr/>
          <p:nvPr/>
        </p:nvSpPr>
        <p:spPr>
          <a:xfrm>
            <a:off x="1954331" y="2727573"/>
            <a:ext cx="6325998" cy="330835"/>
          </a:xfrm>
          <a:prstGeom prst="rect">
            <a:avLst/>
          </a:prstGeom>
        </p:spPr>
        <p:txBody>
          <a:bodyPr wrap="square">
            <a:spAutoFit/>
          </a:bodyPr>
          <a:lstStyle/>
          <a:p>
            <a:pPr>
              <a:lnSpc>
                <a:spcPct val="130000"/>
              </a:lnSpc>
              <a:spcBef>
                <a:spcPts val="600"/>
              </a:spcBef>
            </a:pPr>
            <a:r>
              <a:rPr lang="zh-CN" altLang="en-US" sz="1200">
                <a:solidFill>
                  <a:schemeClr val="tx1">
                    <a:lumMod val="85000"/>
                    <a:lumOff val="15000"/>
                  </a:schemeClr>
                </a:solidFill>
              </a:rPr>
              <a:t>恒星光谱建模，用于提供恒星光谱以及后续</a:t>
            </a:r>
            <a:r>
              <a:rPr lang="en-US" altLang="zh-CN" sz="1200">
                <a:solidFill>
                  <a:schemeClr val="tx1">
                    <a:lumMod val="85000"/>
                    <a:lumOff val="15000"/>
                  </a:schemeClr>
                </a:solidFill>
              </a:rPr>
              <a:t> center-to-limb variable </a:t>
            </a:r>
            <a:r>
              <a:rPr lang="zh-CN" altLang="en-US" sz="1200">
                <a:solidFill>
                  <a:schemeClr val="tx1">
                    <a:lumMod val="85000"/>
                    <a:lumOff val="15000"/>
                  </a:schemeClr>
                </a:solidFill>
              </a:rPr>
              <a:t>矫正</a:t>
            </a:r>
            <a:endParaRPr lang="zh-CN" altLang="en-US" sz="1200">
              <a:solidFill>
                <a:schemeClr val="tx1">
                  <a:lumMod val="85000"/>
                  <a:lumOff val="15000"/>
                </a:schemeClr>
              </a:solidFill>
            </a:endParaRPr>
          </a:p>
        </p:txBody>
      </p:sp>
      <p:sp>
        <p:nvSpPr>
          <p:cNvPr id="76" name="矩形 75"/>
          <p:cNvSpPr/>
          <p:nvPr/>
        </p:nvSpPr>
        <p:spPr>
          <a:xfrm>
            <a:off x="1954331" y="3721513"/>
            <a:ext cx="785495" cy="306705"/>
          </a:xfrm>
          <a:prstGeom prst="rect">
            <a:avLst/>
          </a:prstGeom>
        </p:spPr>
        <p:txBody>
          <a:bodyPr wrap="none">
            <a:spAutoFit/>
          </a:bodyPr>
          <a:lstStyle/>
          <a:p>
            <a:pPr lvl="0" algn="l">
              <a:spcAft>
                <a:spcPts val="0"/>
              </a:spcAft>
              <a:buClrTx/>
              <a:buSzTx/>
              <a:buFontTx/>
            </a:pPr>
            <a:r>
              <a:rPr lang="en-US" altLang="zh-CN" sz="1400" b="1" kern="100">
                <a:solidFill>
                  <a:schemeClr val="accent1"/>
                </a:solidFill>
                <a:latin typeface="Tibetan Machine Uni" panose="01000503020000020002" charset="0"/>
                <a:cs typeface="Tibetan Machine Uni" panose="01000503020000020002" charset="0"/>
                <a:sym typeface="+mn-ea"/>
              </a:rPr>
              <a:t>SLOPpy</a:t>
            </a:r>
            <a:endParaRPr lang="en-US" altLang="zh-CN" sz="1400" b="1" kern="100">
              <a:solidFill>
                <a:schemeClr val="accent1"/>
              </a:solidFill>
              <a:latin typeface="Tibetan Machine Uni" panose="01000503020000020002" charset="0"/>
              <a:cs typeface="Tibetan Machine Uni" panose="01000503020000020002" charset="0"/>
              <a:sym typeface="+mn-ea"/>
            </a:endParaRPr>
          </a:p>
        </p:txBody>
      </p:sp>
      <p:sp>
        <p:nvSpPr>
          <p:cNvPr id="77" name="矩形 76"/>
          <p:cNvSpPr/>
          <p:nvPr/>
        </p:nvSpPr>
        <p:spPr>
          <a:xfrm>
            <a:off x="1954530" y="3963670"/>
            <a:ext cx="5730240" cy="570865"/>
          </a:xfrm>
          <a:prstGeom prst="rect">
            <a:avLst/>
          </a:prstGeom>
        </p:spPr>
        <p:txBody>
          <a:bodyPr wrap="square">
            <a:spAutoFit/>
          </a:bodyPr>
          <a:lstStyle/>
          <a:p>
            <a:pPr>
              <a:lnSpc>
                <a:spcPct val="130000"/>
              </a:lnSpc>
              <a:spcBef>
                <a:spcPts val="600"/>
              </a:spcBef>
            </a:pPr>
            <a:r>
              <a:rPr lang="zh-CN" altLang="en-US" sz="1200">
                <a:solidFill>
                  <a:schemeClr val="tx1">
                    <a:lumMod val="85000"/>
                    <a:lumOff val="15000"/>
                  </a:schemeClr>
                </a:solidFill>
              </a:rPr>
              <a:t>行星大气透射光谱的</a:t>
            </a:r>
            <a:r>
              <a:rPr lang="en-US" altLang="zh-CN" sz="1200">
                <a:solidFill>
                  <a:schemeClr val="tx1">
                    <a:lumMod val="85000"/>
                    <a:lumOff val="15000"/>
                  </a:schemeClr>
                </a:solidFill>
              </a:rPr>
              <a:t>pipeline</a:t>
            </a:r>
            <a:r>
              <a:rPr lang="zh-CN" altLang="en-US" sz="1200">
                <a:solidFill>
                  <a:schemeClr val="tx1">
                    <a:lumMod val="85000"/>
                    <a:lumOff val="15000"/>
                  </a:schemeClr>
                </a:solidFill>
              </a:rPr>
              <a:t>，利用上述的两个软件包处理观测光谱，最终生成行星大气透射光谱</a:t>
            </a:r>
            <a:endParaRPr lang="en-US" altLang="zh-CN" sz="1200">
              <a:solidFill>
                <a:schemeClr val="tx1">
                  <a:lumMod val="85000"/>
                  <a:lumOff val="15000"/>
                </a:schemeClr>
              </a:solidFill>
            </a:endParaRPr>
          </a:p>
        </p:txBody>
      </p:sp>
      <p:grpSp>
        <p:nvGrpSpPr>
          <p:cNvPr id="2" name="组合 1"/>
          <p:cNvGrpSpPr/>
          <p:nvPr/>
        </p:nvGrpSpPr>
        <p:grpSpPr>
          <a:xfrm>
            <a:off x="1111507" y="3915124"/>
            <a:ext cx="512006" cy="514311"/>
            <a:chOff x="1087405" y="3965980"/>
            <a:chExt cx="512006" cy="514311"/>
          </a:xfrm>
        </p:grpSpPr>
        <p:sp>
          <p:nvSpPr>
            <p:cNvPr id="20" name="AutoShape 37"/>
            <p:cNvSpPr/>
            <p:nvPr/>
          </p:nvSpPr>
          <p:spPr bwMode="auto">
            <a:xfrm>
              <a:off x="1087405" y="4014412"/>
              <a:ext cx="465879" cy="465879"/>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1" name="AutoShape 38"/>
            <p:cNvSpPr/>
            <p:nvPr/>
          </p:nvSpPr>
          <p:spPr bwMode="auto">
            <a:xfrm>
              <a:off x="1311119" y="4224289"/>
              <a:ext cx="78415" cy="78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2" name="AutoShape 39"/>
            <p:cNvSpPr/>
            <p:nvPr/>
          </p:nvSpPr>
          <p:spPr bwMode="auto">
            <a:xfrm>
              <a:off x="1518689" y="3965980"/>
              <a:ext cx="80722" cy="807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3" name="AutoShape 40"/>
            <p:cNvSpPr/>
            <p:nvPr/>
          </p:nvSpPr>
          <p:spPr bwMode="auto">
            <a:xfrm>
              <a:off x="1214253" y="4208144"/>
              <a:ext cx="64577" cy="645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4" name="AutoShape 41"/>
            <p:cNvSpPr/>
            <p:nvPr/>
          </p:nvSpPr>
          <p:spPr bwMode="auto">
            <a:xfrm>
              <a:off x="1278830" y="4318848"/>
              <a:ext cx="32289" cy="32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5" name="AutoShape 42"/>
            <p:cNvSpPr/>
            <p:nvPr/>
          </p:nvSpPr>
          <p:spPr bwMode="auto">
            <a:xfrm>
              <a:off x="1534834" y="4078989"/>
              <a:ext cx="32289" cy="32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26" name="AutoShape 112"/>
          <p:cNvSpPr/>
          <p:nvPr/>
        </p:nvSpPr>
        <p:spPr bwMode="auto">
          <a:xfrm>
            <a:off x="1135013" y="2624964"/>
            <a:ext cx="514313" cy="51431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nvGrpSpPr>
          <p:cNvPr id="27" name="组合 26"/>
          <p:cNvGrpSpPr/>
          <p:nvPr/>
        </p:nvGrpSpPr>
        <p:grpSpPr>
          <a:xfrm>
            <a:off x="1171453" y="1361625"/>
            <a:ext cx="352547" cy="513912"/>
            <a:chOff x="2528974" y="2863357"/>
            <a:chExt cx="246811" cy="359779"/>
          </a:xfrm>
          <a:solidFill>
            <a:sysClr val="window" lastClr="FFFFFF"/>
          </a:solidFill>
        </p:grpSpPr>
        <p:sp>
          <p:nvSpPr>
            <p:cNvPr id="28"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9"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5" name="矩形 2"/>
          <p:cNvSpPr/>
          <p:nvPr/>
        </p:nvSpPr>
        <p:spPr>
          <a:xfrm>
            <a:off x="388188" y="426675"/>
            <a:ext cx="3400425" cy="521970"/>
          </a:xfrm>
          <a:prstGeom prst="rect">
            <a:avLst/>
          </a:prstGeom>
        </p:spPr>
        <p:txBody>
          <a:bodyPr wrap="none">
            <a:spAutoFit/>
          </a:bodyPr>
          <a:p>
            <a:pPr>
              <a:spcAft>
                <a:spcPts val="0"/>
              </a:spcAft>
            </a:pPr>
            <a:r>
              <a:rPr lang="zh-CN" altLang="en-US" sz="2800" b="1" kern="100">
                <a:solidFill>
                  <a:schemeClr val="accent1"/>
                </a:solidFill>
                <a:latin typeface="+mn-ea"/>
                <a:cs typeface="Times New Roman" panose="02020603050405020304" pitchFamily="18" charset="0"/>
              </a:rPr>
              <a:t>前期准备：软件安装</a:t>
            </a:r>
            <a:endParaRPr lang="zh-CN" altLang="zh-CN" sz="2800" b="1" kern="100">
              <a:solidFill>
                <a:schemeClr val="accent1"/>
              </a:solidFill>
              <a:latin typeface="+mn-ea"/>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椭圆 62"/>
          <p:cNvSpPr/>
          <p:nvPr/>
        </p:nvSpPr>
        <p:spPr>
          <a:xfrm>
            <a:off x="917249" y="1168071"/>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4" name="矩形: 圆角 63"/>
          <p:cNvSpPr/>
          <p:nvPr/>
        </p:nvSpPr>
        <p:spPr>
          <a:xfrm>
            <a:off x="781195" y="1070730"/>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916744" y="2446227"/>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矩形: 圆角 67"/>
          <p:cNvSpPr/>
          <p:nvPr/>
        </p:nvSpPr>
        <p:spPr>
          <a:xfrm>
            <a:off x="780690" y="2348886"/>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916744" y="3721513"/>
            <a:ext cx="901533" cy="901533"/>
          </a:xfrm>
          <a:prstGeom prst="ellipse">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圆角 70"/>
          <p:cNvSpPr/>
          <p:nvPr/>
        </p:nvSpPr>
        <p:spPr>
          <a:xfrm>
            <a:off x="780690" y="3624172"/>
            <a:ext cx="7582619" cy="1096214"/>
          </a:xfrm>
          <a:prstGeom prst="roundRect">
            <a:avLst>
              <a:gd name="adj" fmla="val 50000"/>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954294" y="1209684"/>
            <a:ext cx="1000760" cy="337185"/>
          </a:xfrm>
          <a:prstGeom prst="rect">
            <a:avLst/>
          </a:prstGeom>
        </p:spPr>
        <p:txBody>
          <a:bodyPr wrap="none">
            <a:spAutoFit/>
          </a:bodyPr>
          <a:lstStyle/>
          <a:p>
            <a:pPr>
              <a:spcAft>
                <a:spcPts val="0"/>
              </a:spcAft>
            </a:pPr>
            <a:r>
              <a:rPr lang="zh-CN" altLang="en-US" sz="1600" b="1" kern="100">
                <a:solidFill>
                  <a:schemeClr val="accent1"/>
                </a:solidFill>
                <a:latin typeface="Tibetan Machine Uni" panose="01000503020000020002" charset="0"/>
                <a:cs typeface="Tibetan Machine Uni" panose="01000503020000020002" charset="0"/>
              </a:rPr>
              <a:t>观测光谱</a:t>
            </a:r>
            <a:endParaRPr lang="zh-CN" altLang="en-US" sz="1600" b="1" kern="100">
              <a:solidFill>
                <a:schemeClr val="accent1"/>
              </a:solidFill>
              <a:latin typeface="Tibetan Machine Uni" panose="01000503020000020002" charset="0"/>
              <a:cs typeface="Tibetan Machine Uni" panose="01000503020000020002" charset="0"/>
            </a:endParaRPr>
          </a:p>
        </p:txBody>
      </p:sp>
      <p:sp>
        <p:nvSpPr>
          <p:cNvPr id="73" name="矩形 72"/>
          <p:cNvSpPr/>
          <p:nvPr/>
        </p:nvSpPr>
        <p:spPr>
          <a:xfrm>
            <a:off x="1886585" y="1481455"/>
            <a:ext cx="5798185" cy="570865"/>
          </a:xfrm>
          <a:prstGeom prst="rect">
            <a:avLst/>
          </a:prstGeom>
        </p:spPr>
        <p:txBody>
          <a:bodyPr wrap="square">
            <a:spAutoFit/>
          </a:bodyPr>
          <a:lstStyle/>
          <a:p>
            <a:pPr>
              <a:lnSpc>
                <a:spcPct val="130000"/>
              </a:lnSpc>
              <a:spcBef>
                <a:spcPts val="600"/>
              </a:spcBef>
            </a:pPr>
            <a:r>
              <a:rPr lang="en-US" altLang="zh-CN" sz="1200">
                <a:solidFill>
                  <a:schemeClr val="tx1">
                    <a:lumMod val="85000"/>
                    <a:lumOff val="15000"/>
                  </a:schemeClr>
                </a:solidFill>
              </a:rPr>
              <a:t>KELT-20</a:t>
            </a:r>
            <a:r>
              <a:rPr lang="zh-CN" altLang="en-US" sz="1200">
                <a:solidFill>
                  <a:schemeClr val="tx1">
                    <a:lumMod val="85000"/>
                    <a:lumOff val="15000"/>
                  </a:schemeClr>
                </a:solidFill>
              </a:rPr>
              <a:t>的观测光谱，以</a:t>
            </a:r>
            <a:r>
              <a:rPr lang="en-US" altLang="zh-CN" sz="1200">
                <a:solidFill>
                  <a:schemeClr val="tx1">
                    <a:lumMod val="85000"/>
                    <a:lumOff val="15000"/>
                  </a:schemeClr>
                </a:solidFill>
              </a:rPr>
              <a:t>HARPS</a:t>
            </a:r>
            <a:r>
              <a:rPr lang="zh-CN" altLang="en-US" sz="1200">
                <a:solidFill>
                  <a:schemeClr val="tx1">
                    <a:lumMod val="85000"/>
                    <a:lumOff val="15000"/>
                  </a:schemeClr>
                </a:solidFill>
              </a:rPr>
              <a:t>为例，需要</a:t>
            </a:r>
            <a:r>
              <a:rPr lang="en-US" altLang="zh-CN" sz="1200">
                <a:solidFill>
                  <a:schemeClr val="tx1">
                    <a:lumMod val="85000"/>
                    <a:lumOff val="15000"/>
                  </a:schemeClr>
                </a:solidFill>
              </a:rPr>
              <a:t>e2ds</a:t>
            </a:r>
            <a:r>
              <a:rPr lang="zh-CN" altLang="en-US" sz="1200">
                <a:solidFill>
                  <a:schemeClr val="tx1">
                    <a:lumMod val="85000"/>
                    <a:lumOff val="15000"/>
                  </a:schemeClr>
                </a:solidFill>
              </a:rPr>
              <a:t>文件（</a:t>
            </a:r>
            <a:r>
              <a:rPr lang="en-US" altLang="zh-CN" sz="1200">
                <a:solidFill>
                  <a:schemeClr val="tx1">
                    <a:lumMod val="85000"/>
                    <a:lumOff val="15000"/>
                  </a:schemeClr>
                </a:solidFill>
              </a:rPr>
              <a:t>2D</a:t>
            </a:r>
            <a:r>
              <a:rPr lang="zh-CN" altLang="en-US" sz="1200">
                <a:solidFill>
                  <a:schemeClr val="tx1">
                    <a:lumMod val="85000"/>
                    <a:lumOff val="15000"/>
                  </a:schemeClr>
                </a:solidFill>
              </a:rPr>
              <a:t>光谱）、</a:t>
            </a:r>
            <a:r>
              <a:rPr lang="en-US" altLang="zh-CN" sz="1200">
                <a:solidFill>
                  <a:schemeClr val="tx1">
                    <a:lumMod val="85000"/>
                    <a:lumOff val="15000"/>
                  </a:schemeClr>
                </a:solidFill>
              </a:rPr>
              <a:t>s1d</a:t>
            </a:r>
            <a:r>
              <a:rPr lang="zh-CN" altLang="en-US" sz="1200">
                <a:solidFill>
                  <a:schemeClr val="tx1">
                    <a:lumMod val="85000"/>
                    <a:lumOff val="15000"/>
                  </a:schemeClr>
                </a:solidFill>
              </a:rPr>
              <a:t>文件（</a:t>
            </a:r>
            <a:r>
              <a:rPr lang="en-US" altLang="zh-CN" sz="1200">
                <a:solidFill>
                  <a:schemeClr val="tx1">
                    <a:lumMod val="85000"/>
                    <a:lumOff val="15000"/>
                  </a:schemeClr>
                </a:solidFill>
              </a:rPr>
              <a:t>1D</a:t>
            </a:r>
            <a:r>
              <a:rPr lang="zh-CN" altLang="en-US" sz="1200">
                <a:solidFill>
                  <a:schemeClr val="tx1">
                    <a:lumMod val="85000"/>
                    <a:lumOff val="15000"/>
                  </a:schemeClr>
                </a:solidFill>
              </a:rPr>
              <a:t>光谱）和</a:t>
            </a:r>
            <a:r>
              <a:rPr lang="en-US" altLang="zh-CN" sz="1200">
                <a:solidFill>
                  <a:schemeClr val="tx1">
                    <a:lumMod val="85000"/>
                    <a:lumOff val="15000"/>
                  </a:schemeClr>
                </a:solidFill>
              </a:rPr>
              <a:t>ccf</a:t>
            </a:r>
            <a:r>
              <a:rPr lang="zh-CN" altLang="en-US" sz="1200">
                <a:solidFill>
                  <a:schemeClr val="tx1">
                    <a:lumMod val="85000"/>
                    <a:lumOff val="15000"/>
                  </a:schemeClr>
                </a:solidFill>
              </a:rPr>
              <a:t>文件，以及观测夜的</a:t>
            </a:r>
            <a:r>
              <a:rPr lang="en-US" altLang="zh-CN" sz="1200">
                <a:solidFill>
                  <a:schemeClr val="tx1">
                    <a:lumMod val="85000"/>
                    <a:lumOff val="15000"/>
                  </a:schemeClr>
                </a:solidFill>
              </a:rPr>
              <a:t>lamp</a:t>
            </a:r>
            <a:r>
              <a:rPr lang="zh-CN" altLang="en-US" sz="1200">
                <a:solidFill>
                  <a:schemeClr val="tx1">
                    <a:lumMod val="85000"/>
                    <a:lumOff val="15000"/>
                  </a:schemeClr>
                </a:solidFill>
              </a:rPr>
              <a:t>和</a:t>
            </a:r>
            <a:r>
              <a:rPr lang="en-US" altLang="zh-CN" sz="1200">
                <a:solidFill>
                  <a:schemeClr val="tx1">
                    <a:lumMod val="85000"/>
                    <a:lumOff val="15000"/>
                  </a:schemeClr>
                </a:solidFill>
              </a:rPr>
              <a:t>blaze</a:t>
            </a:r>
            <a:r>
              <a:rPr lang="zh-CN" altLang="en-US" sz="1200">
                <a:solidFill>
                  <a:schemeClr val="tx1">
                    <a:lumMod val="85000"/>
                    <a:lumOff val="15000"/>
                  </a:schemeClr>
                </a:solidFill>
              </a:rPr>
              <a:t>文件</a:t>
            </a:r>
            <a:endParaRPr lang="zh-CN" altLang="en-US" sz="1200">
              <a:solidFill>
                <a:schemeClr val="tx1">
                  <a:lumMod val="85000"/>
                  <a:lumOff val="15000"/>
                </a:schemeClr>
              </a:solidFill>
            </a:endParaRPr>
          </a:p>
        </p:txBody>
      </p:sp>
      <p:sp>
        <p:nvSpPr>
          <p:cNvPr id="74" name="矩形 73"/>
          <p:cNvSpPr/>
          <p:nvPr/>
        </p:nvSpPr>
        <p:spPr>
          <a:xfrm>
            <a:off x="1954331" y="2483106"/>
            <a:ext cx="1000760" cy="337185"/>
          </a:xfrm>
          <a:prstGeom prst="rect">
            <a:avLst/>
          </a:prstGeom>
        </p:spPr>
        <p:txBody>
          <a:bodyPr wrap="none">
            <a:spAutoFit/>
          </a:bodyPr>
          <a:lstStyle/>
          <a:p>
            <a:pPr lvl="0" algn="l">
              <a:spcAft>
                <a:spcPts val="0"/>
              </a:spcAft>
              <a:buClrTx/>
              <a:buSzTx/>
              <a:buFontTx/>
            </a:pPr>
            <a:r>
              <a:rPr lang="zh-CN" altLang="en-US" sz="1600" b="1" kern="100">
                <a:solidFill>
                  <a:schemeClr val="accent1"/>
                </a:solidFill>
                <a:latin typeface="Tibetan Machine Uni" panose="01000503020000020002" charset="0"/>
                <a:cs typeface="Tibetan Machine Uni" panose="01000503020000020002" charset="0"/>
                <a:sym typeface="+mn-ea"/>
              </a:rPr>
              <a:t>恒星光谱</a:t>
            </a:r>
            <a:endParaRPr lang="zh-CN" altLang="en-US" sz="1600" b="1" kern="100">
              <a:solidFill>
                <a:schemeClr val="accent1"/>
              </a:solidFill>
              <a:latin typeface="Tibetan Machine Uni" panose="01000503020000020002" charset="0"/>
              <a:cs typeface="Tibetan Machine Uni" panose="01000503020000020002" charset="0"/>
              <a:sym typeface="+mn-ea"/>
            </a:endParaRPr>
          </a:p>
        </p:txBody>
      </p:sp>
      <p:sp>
        <p:nvSpPr>
          <p:cNvPr id="75" name="矩形 74"/>
          <p:cNvSpPr/>
          <p:nvPr/>
        </p:nvSpPr>
        <p:spPr>
          <a:xfrm>
            <a:off x="1954331" y="2765673"/>
            <a:ext cx="6325998" cy="330835"/>
          </a:xfrm>
          <a:prstGeom prst="rect">
            <a:avLst/>
          </a:prstGeom>
        </p:spPr>
        <p:txBody>
          <a:bodyPr wrap="square">
            <a:spAutoFit/>
          </a:bodyPr>
          <a:lstStyle/>
          <a:p>
            <a:pPr>
              <a:lnSpc>
                <a:spcPct val="130000"/>
              </a:lnSpc>
              <a:spcBef>
                <a:spcPts val="600"/>
              </a:spcBef>
            </a:pPr>
            <a:r>
              <a:rPr lang="en-US" altLang="zh-CN" sz="1200">
                <a:solidFill>
                  <a:schemeClr val="tx1">
                    <a:lumMod val="85000"/>
                    <a:lumOff val="15000"/>
                  </a:schemeClr>
                </a:solidFill>
                <a:latin typeface="Tibetan Machine Uni" panose="01000503020000020002" charset="0"/>
                <a:cs typeface="Tibetan Machine Uni" panose="01000503020000020002" charset="0"/>
              </a:rPr>
              <a:t>pySME</a:t>
            </a:r>
            <a:r>
              <a:rPr lang="zh-CN" altLang="en-US" sz="1200">
                <a:solidFill>
                  <a:schemeClr val="tx1">
                    <a:lumMod val="85000"/>
                    <a:lumOff val="15000"/>
                  </a:schemeClr>
                </a:solidFill>
              </a:rPr>
              <a:t>生成的恒星光谱文件</a:t>
            </a:r>
            <a:endParaRPr lang="zh-CN" altLang="en-US" sz="1200">
              <a:solidFill>
                <a:schemeClr val="tx1">
                  <a:lumMod val="85000"/>
                  <a:lumOff val="15000"/>
                </a:schemeClr>
              </a:solidFill>
            </a:endParaRPr>
          </a:p>
        </p:txBody>
      </p:sp>
      <p:sp>
        <p:nvSpPr>
          <p:cNvPr id="76" name="矩形 75"/>
          <p:cNvSpPr/>
          <p:nvPr/>
        </p:nvSpPr>
        <p:spPr>
          <a:xfrm>
            <a:off x="1954331" y="3721513"/>
            <a:ext cx="1000760" cy="337185"/>
          </a:xfrm>
          <a:prstGeom prst="rect">
            <a:avLst/>
          </a:prstGeom>
        </p:spPr>
        <p:txBody>
          <a:bodyPr wrap="none">
            <a:spAutoFit/>
          </a:bodyPr>
          <a:lstStyle/>
          <a:p>
            <a:pPr lvl="0" algn="l">
              <a:spcAft>
                <a:spcPts val="0"/>
              </a:spcAft>
              <a:buClrTx/>
              <a:buSzTx/>
              <a:buFontTx/>
            </a:pPr>
            <a:r>
              <a:rPr lang="zh-CN" altLang="en-US" sz="1600" b="1" kern="100">
                <a:solidFill>
                  <a:schemeClr val="accent1"/>
                </a:solidFill>
                <a:latin typeface="Tibetan Machine Uni" panose="01000503020000020002" charset="0"/>
                <a:cs typeface="Tibetan Machine Uni" panose="01000503020000020002" charset="0"/>
                <a:sym typeface="+mn-ea"/>
              </a:rPr>
              <a:t>其它数据</a:t>
            </a:r>
            <a:endParaRPr lang="zh-CN" altLang="en-US" sz="1600" b="1" kern="100">
              <a:solidFill>
                <a:schemeClr val="accent1"/>
              </a:solidFill>
              <a:latin typeface="Tibetan Machine Uni" panose="01000503020000020002" charset="0"/>
              <a:cs typeface="Tibetan Machine Uni" panose="01000503020000020002" charset="0"/>
              <a:sym typeface="+mn-ea"/>
            </a:endParaRPr>
          </a:p>
        </p:txBody>
      </p:sp>
      <p:sp>
        <p:nvSpPr>
          <p:cNvPr id="77" name="矩形 76"/>
          <p:cNvSpPr/>
          <p:nvPr/>
        </p:nvSpPr>
        <p:spPr>
          <a:xfrm>
            <a:off x="1954530" y="4001770"/>
            <a:ext cx="5730240" cy="330835"/>
          </a:xfrm>
          <a:prstGeom prst="rect">
            <a:avLst/>
          </a:prstGeom>
        </p:spPr>
        <p:txBody>
          <a:bodyPr wrap="square">
            <a:spAutoFit/>
          </a:bodyPr>
          <a:lstStyle/>
          <a:p>
            <a:pPr>
              <a:lnSpc>
                <a:spcPct val="130000"/>
              </a:lnSpc>
              <a:spcBef>
                <a:spcPts val="600"/>
              </a:spcBef>
            </a:pPr>
            <a:r>
              <a:rPr lang="zh-CN" altLang="en-US" sz="1200">
                <a:solidFill>
                  <a:schemeClr val="tx1">
                    <a:lumMod val="85000"/>
                    <a:lumOff val="15000"/>
                  </a:schemeClr>
                </a:solidFill>
              </a:rPr>
              <a:t>天空改正文件，涉及坐标系变换的谱线范围文件，参数配置文件，观测夜列表等</a:t>
            </a:r>
            <a:endParaRPr lang="en-US" altLang="zh-CN" sz="1200">
              <a:solidFill>
                <a:schemeClr val="tx1">
                  <a:lumMod val="85000"/>
                  <a:lumOff val="15000"/>
                </a:schemeClr>
              </a:solidFill>
            </a:endParaRPr>
          </a:p>
        </p:txBody>
      </p:sp>
      <p:grpSp>
        <p:nvGrpSpPr>
          <p:cNvPr id="2" name="组合 1"/>
          <p:cNvGrpSpPr/>
          <p:nvPr/>
        </p:nvGrpSpPr>
        <p:grpSpPr>
          <a:xfrm>
            <a:off x="1111507" y="3915124"/>
            <a:ext cx="512006" cy="514311"/>
            <a:chOff x="1087405" y="3965980"/>
            <a:chExt cx="512006" cy="514311"/>
          </a:xfrm>
        </p:grpSpPr>
        <p:sp>
          <p:nvSpPr>
            <p:cNvPr id="20" name="AutoShape 37"/>
            <p:cNvSpPr/>
            <p:nvPr/>
          </p:nvSpPr>
          <p:spPr bwMode="auto">
            <a:xfrm>
              <a:off x="1087405" y="4014412"/>
              <a:ext cx="465879" cy="465879"/>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1" name="AutoShape 38"/>
            <p:cNvSpPr/>
            <p:nvPr/>
          </p:nvSpPr>
          <p:spPr bwMode="auto">
            <a:xfrm>
              <a:off x="1311119" y="4224289"/>
              <a:ext cx="78415" cy="78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2" name="AutoShape 39"/>
            <p:cNvSpPr/>
            <p:nvPr/>
          </p:nvSpPr>
          <p:spPr bwMode="auto">
            <a:xfrm>
              <a:off x="1518689" y="3965980"/>
              <a:ext cx="80722" cy="807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3" name="AutoShape 40"/>
            <p:cNvSpPr/>
            <p:nvPr/>
          </p:nvSpPr>
          <p:spPr bwMode="auto">
            <a:xfrm>
              <a:off x="1214253" y="4208144"/>
              <a:ext cx="64577" cy="645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4" name="AutoShape 41"/>
            <p:cNvSpPr/>
            <p:nvPr/>
          </p:nvSpPr>
          <p:spPr bwMode="auto">
            <a:xfrm>
              <a:off x="1278830" y="4318848"/>
              <a:ext cx="32289" cy="32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5" name="AutoShape 42"/>
            <p:cNvSpPr/>
            <p:nvPr/>
          </p:nvSpPr>
          <p:spPr bwMode="auto">
            <a:xfrm>
              <a:off x="1534834" y="4078989"/>
              <a:ext cx="32289" cy="32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26" name="AutoShape 112"/>
          <p:cNvSpPr/>
          <p:nvPr/>
        </p:nvSpPr>
        <p:spPr bwMode="auto">
          <a:xfrm>
            <a:off x="1135013" y="2624964"/>
            <a:ext cx="514313" cy="51431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nvGrpSpPr>
          <p:cNvPr id="27" name="组合 26"/>
          <p:cNvGrpSpPr/>
          <p:nvPr/>
        </p:nvGrpSpPr>
        <p:grpSpPr>
          <a:xfrm>
            <a:off x="1171453" y="1361625"/>
            <a:ext cx="352547" cy="513912"/>
            <a:chOff x="2528974" y="2863357"/>
            <a:chExt cx="246811" cy="359779"/>
          </a:xfrm>
          <a:solidFill>
            <a:sysClr val="window" lastClr="FFFFFF"/>
          </a:solidFill>
        </p:grpSpPr>
        <p:sp>
          <p:nvSpPr>
            <p:cNvPr id="28"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9"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
        <p:nvSpPr>
          <p:cNvPr id="5" name="矩形 2"/>
          <p:cNvSpPr/>
          <p:nvPr/>
        </p:nvSpPr>
        <p:spPr>
          <a:xfrm>
            <a:off x="388188" y="426675"/>
            <a:ext cx="3400425" cy="521970"/>
          </a:xfrm>
          <a:prstGeom prst="rect">
            <a:avLst/>
          </a:prstGeom>
        </p:spPr>
        <p:txBody>
          <a:bodyPr wrap="none">
            <a:spAutoFit/>
          </a:bodyPr>
          <a:p>
            <a:pPr>
              <a:spcAft>
                <a:spcPts val="0"/>
              </a:spcAft>
            </a:pPr>
            <a:r>
              <a:rPr lang="zh-CN" altLang="en-US" sz="2800" b="1" kern="100">
                <a:solidFill>
                  <a:schemeClr val="accent1"/>
                </a:solidFill>
                <a:latin typeface="+mn-ea"/>
                <a:cs typeface="Times New Roman" panose="02020603050405020304" pitchFamily="18" charset="0"/>
              </a:rPr>
              <a:t>前期准备：数据获取</a:t>
            </a:r>
            <a:endParaRPr lang="zh-CN" altLang="zh-CN" sz="2800" b="1" kern="100">
              <a:solidFill>
                <a:schemeClr val="accent1"/>
              </a:solidFill>
              <a:latin typeface="+mn-ea"/>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
          <p:cNvSpPr/>
          <p:nvPr/>
        </p:nvSpPr>
        <p:spPr>
          <a:xfrm>
            <a:off x="388188" y="426675"/>
            <a:ext cx="1612900" cy="521970"/>
          </a:xfrm>
          <a:prstGeom prst="rect">
            <a:avLst/>
          </a:prstGeom>
        </p:spPr>
        <p:txBody>
          <a:bodyPr wrap="none">
            <a:spAutoFit/>
          </a:bodyPr>
          <a:p>
            <a:pPr>
              <a:spcAft>
                <a:spcPts val="0"/>
              </a:spcAft>
            </a:pPr>
            <a:r>
              <a:rPr lang="zh-CN" altLang="en-US" sz="2800" b="1" kern="100">
                <a:solidFill>
                  <a:schemeClr val="accent1"/>
                </a:solidFill>
                <a:latin typeface="+mn-ea"/>
                <a:cs typeface="Times New Roman" panose="02020603050405020304" pitchFamily="18" charset="0"/>
              </a:rPr>
              <a:t>处理流程</a:t>
            </a:r>
            <a:endParaRPr lang="zh-CN" altLang="zh-CN" sz="2800" b="1" kern="100">
              <a:solidFill>
                <a:schemeClr val="accent1"/>
              </a:solidFill>
              <a:latin typeface="+mn-ea"/>
              <a:cs typeface="Times New Roman" panose="02020603050405020304" pitchFamily="18" charset="0"/>
            </a:endParaRPr>
          </a:p>
        </p:txBody>
      </p:sp>
      <p:graphicFrame>
        <p:nvGraphicFramePr>
          <p:cNvPr id="2" name="Diagram 1"/>
          <p:cNvGraphicFramePr/>
          <p:nvPr/>
        </p:nvGraphicFramePr>
        <p:xfrm>
          <a:off x="1076960" y="685800"/>
          <a:ext cx="6912610" cy="41694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2"/>
          <p:cNvSpPr/>
          <p:nvPr/>
        </p:nvSpPr>
        <p:spPr>
          <a:xfrm>
            <a:off x="388188" y="426675"/>
            <a:ext cx="1612900" cy="521970"/>
          </a:xfrm>
          <a:prstGeom prst="rect">
            <a:avLst/>
          </a:prstGeom>
        </p:spPr>
        <p:txBody>
          <a:bodyPr wrap="none">
            <a:spAutoFit/>
          </a:bodyPr>
          <a:p>
            <a:pPr>
              <a:spcAft>
                <a:spcPts val="0"/>
              </a:spcAft>
            </a:pPr>
            <a:r>
              <a:rPr lang="zh-CN" altLang="en-US" sz="2800" b="1" kern="100">
                <a:solidFill>
                  <a:schemeClr val="accent1"/>
                </a:solidFill>
                <a:latin typeface="+mn-ea"/>
                <a:cs typeface="Times New Roman" panose="02020603050405020304" pitchFamily="18" charset="0"/>
              </a:rPr>
              <a:t>处理流程</a:t>
            </a:r>
            <a:endParaRPr lang="zh-CN" altLang="zh-CN" sz="2800" b="1" kern="100">
              <a:solidFill>
                <a:schemeClr val="accent1"/>
              </a:solidFill>
              <a:latin typeface="+mn-ea"/>
              <a:cs typeface="Times New Roman" panose="02020603050405020304" pitchFamily="18" charset="0"/>
            </a:endParaRPr>
          </a:p>
        </p:txBody>
      </p:sp>
      <p:pic>
        <p:nvPicPr>
          <p:cNvPr id="3" name="Picture 2" descr="Screenshot from 2024-07-16 13-54-57"/>
          <p:cNvPicPr>
            <a:picLocks noChangeAspect="1"/>
          </p:cNvPicPr>
          <p:nvPr/>
        </p:nvPicPr>
        <p:blipFill>
          <a:blip r:embed="rId1"/>
          <a:srcRect l="25290" t="7874" r="21905" b="55557"/>
          <a:stretch>
            <a:fillRect/>
          </a:stretch>
        </p:blipFill>
        <p:spPr>
          <a:xfrm>
            <a:off x="1237615" y="1208405"/>
            <a:ext cx="6668135" cy="322961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creenshot from 2024-07-16 13-54-57"/>
          <p:cNvPicPr>
            <a:picLocks noChangeAspect="1"/>
          </p:cNvPicPr>
          <p:nvPr/>
        </p:nvPicPr>
        <p:blipFill>
          <a:blip r:embed="rId1"/>
          <a:srcRect l="25290" t="44063" r="21905" b="1257"/>
          <a:stretch>
            <a:fillRect/>
          </a:stretch>
        </p:blipFill>
        <p:spPr>
          <a:xfrm>
            <a:off x="1782445" y="655955"/>
            <a:ext cx="5579110" cy="4040505"/>
          </a:xfrm>
          <a:prstGeom prst="rect">
            <a:avLst/>
          </a:prstGeom>
        </p:spPr>
      </p:pic>
      <p:sp>
        <p:nvSpPr>
          <p:cNvPr id="5" name="矩形 2"/>
          <p:cNvSpPr/>
          <p:nvPr/>
        </p:nvSpPr>
        <p:spPr>
          <a:xfrm>
            <a:off x="388188" y="426675"/>
            <a:ext cx="1612900" cy="521970"/>
          </a:xfrm>
          <a:prstGeom prst="rect">
            <a:avLst/>
          </a:prstGeom>
        </p:spPr>
        <p:txBody>
          <a:bodyPr wrap="none">
            <a:spAutoFit/>
          </a:bodyPr>
          <a:p>
            <a:pPr>
              <a:spcAft>
                <a:spcPts val="0"/>
              </a:spcAft>
            </a:pPr>
            <a:r>
              <a:rPr lang="zh-CN" altLang="en-US" sz="2800" b="1" kern="100">
                <a:solidFill>
                  <a:schemeClr val="accent1"/>
                </a:solidFill>
                <a:latin typeface="+mn-ea"/>
                <a:cs typeface="Times New Roman" panose="02020603050405020304" pitchFamily="18" charset="0"/>
              </a:rPr>
              <a:t>处理流程</a:t>
            </a:r>
            <a:endParaRPr lang="zh-CN" altLang="zh-CN" sz="2800" b="1" kern="100">
              <a:solidFill>
                <a:schemeClr val="accent1"/>
              </a:solidFill>
              <a:latin typeface="+mn-ea"/>
              <a:cs typeface="Times New Roman" panose="02020603050405020304"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ky_corr_20180712"/>
          <p:cNvPicPr>
            <a:picLocks noChangeAspect="1"/>
          </p:cNvPicPr>
          <p:nvPr/>
        </p:nvPicPr>
        <p:blipFill>
          <a:blip r:embed="rId1"/>
          <a:srcRect l="7269" t="7037" r="4528" b="5160"/>
          <a:stretch>
            <a:fillRect/>
          </a:stretch>
        </p:blipFill>
        <p:spPr>
          <a:xfrm>
            <a:off x="2207260" y="560705"/>
            <a:ext cx="4729480" cy="3531235"/>
          </a:xfrm>
          <a:prstGeom prst="rect">
            <a:avLst/>
          </a:prstGeom>
        </p:spPr>
      </p:pic>
      <p:sp>
        <p:nvSpPr>
          <p:cNvPr id="2" name="矩形 2"/>
          <p:cNvSpPr/>
          <p:nvPr/>
        </p:nvSpPr>
        <p:spPr>
          <a:xfrm>
            <a:off x="388823" y="375240"/>
            <a:ext cx="2480310" cy="398780"/>
          </a:xfrm>
          <a:prstGeom prst="rect">
            <a:avLst/>
          </a:prstGeom>
        </p:spPr>
        <p:txBody>
          <a:bodyPr wrap="none">
            <a:spAutoFit/>
          </a:bodyPr>
          <a:p>
            <a:pPr>
              <a:spcAft>
                <a:spcPts val="0"/>
              </a:spcAft>
            </a:pPr>
            <a:r>
              <a:rPr lang="zh-CN" altLang="en-US" sz="2000" b="1" kern="100">
                <a:solidFill>
                  <a:schemeClr val="accent1"/>
                </a:solidFill>
                <a:latin typeface="+mn-ea"/>
                <a:cs typeface="Times New Roman" panose="02020603050405020304" pitchFamily="18" charset="0"/>
              </a:rPr>
              <a:t>处理流程：天空校正</a:t>
            </a:r>
            <a:endParaRPr lang="en-US" altLang="zh-CN" sz="2000" b="1" kern="100">
              <a:solidFill>
                <a:schemeClr val="accent1"/>
              </a:solidFill>
              <a:latin typeface="+mn-ea"/>
              <a:cs typeface="Times New Roman" panose="02020603050405020304" pitchFamily="18" charset="0"/>
            </a:endParaRPr>
          </a:p>
        </p:txBody>
      </p:sp>
      <p:sp>
        <p:nvSpPr>
          <p:cNvPr id="6" name="矩形 3"/>
          <p:cNvSpPr/>
          <p:nvPr/>
        </p:nvSpPr>
        <p:spPr>
          <a:xfrm>
            <a:off x="388823" y="742818"/>
            <a:ext cx="1351915" cy="275590"/>
          </a:xfrm>
          <a:prstGeom prst="rect">
            <a:avLst/>
          </a:prstGeom>
        </p:spPr>
        <p:txBody>
          <a:bodyPr wrap="none">
            <a:spAutoFit/>
          </a:bodyPr>
          <a:p>
            <a:pPr>
              <a:spcAft>
                <a:spcPts val="0"/>
              </a:spcAft>
            </a:pPr>
            <a:r>
              <a:rPr lang="en-US" altLang="zh-CN" sz="1200" kern="100">
                <a:solidFill>
                  <a:schemeClr val="accent1"/>
                </a:solidFill>
                <a:latin typeface="+mj-lt"/>
                <a:cs typeface="Times New Roman" panose="02020603050405020304" pitchFamily="18" charset="0"/>
              </a:rPr>
              <a:t>1. Sky Correction</a:t>
            </a:r>
            <a:endParaRPr lang="en-US" altLang="zh-CN" sz="1200" kern="100">
              <a:solidFill>
                <a:schemeClr val="accent1"/>
              </a:solidFill>
              <a:latin typeface="+mj-lt"/>
              <a:cs typeface="Times New Roman" panose="02020603050405020304" pitchFamily="18" charset="0"/>
            </a:endParaRPr>
          </a:p>
        </p:txBody>
      </p:sp>
      <p:sp>
        <p:nvSpPr>
          <p:cNvPr id="7" name="矩形 34"/>
          <p:cNvSpPr/>
          <p:nvPr/>
        </p:nvSpPr>
        <p:spPr>
          <a:xfrm>
            <a:off x="530860" y="4091940"/>
            <a:ext cx="7924800" cy="629920"/>
          </a:xfrm>
          <a:prstGeom prst="rect">
            <a:avLst/>
          </a:prstGeom>
          <a:solidFill>
            <a:schemeClr val="accent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8" name="矩形 36"/>
          <p:cNvSpPr/>
          <p:nvPr/>
        </p:nvSpPr>
        <p:spPr>
          <a:xfrm>
            <a:off x="1649095" y="4221480"/>
            <a:ext cx="6640195" cy="370840"/>
          </a:xfrm>
          <a:prstGeom prst="rect">
            <a:avLst/>
          </a:prstGeom>
        </p:spPr>
        <p:txBody>
          <a:bodyPr wrap="square">
            <a:spAutoFit/>
          </a:bodyPr>
          <a:p>
            <a:pPr>
              <a:lnSpc>
                <a:spcPct val="130000"/>
              </a:lnSpc>
              <a:spcBef>
                <a:spcPts val="600"/>
              </a:spcBef>
            </a:pPr>
            <a:r>
              <a:rPr lang="zh-CN" altLang="en-US" sz="1400">
                <a:solidFill>
                  <a:schemeClr val="bg1"/>
                </a:solidFill>
              </a:rPr>
              <a:t>消去黄道光、大气辉光等的影响，直接扣除天空线光谱</a:t>
            </a:r>
            <a:endParaRPr lang="zh-CN" altLang="en-US" sz="1400">
              <a:solidFill>
                <a:schemeClr val="bg1"/>
              </a:solidFill>
            </a:endParaRPr>
          </a:p>
        </p:txBody>
      </p:sp>
      <p:sp>
        <p:nvSpPr>
          <p:cNvPr id="9" name="椭圆 38"/>
          <p:cNvSpPr/>
          <p:nvPr/>
        </p:nvSpPr>
        <p:spPr>
          <a:xfrm>
            <a:off x="738265" y="4150540"/>
            <a:ext cx="483079" cy="4830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 name="Group 69"/>
          <p:cNvGrpSpPr/>
          <p:nvPr/>
        </p:nvGrpSpPr>
        <p:grpSpPr>
          <a:xfrm>
            <a:off x="821349" y="4234992"/>
            <a:ext cx="325471" cy="305442"/>
            <a:chOff x="10074275" y="1647825"/>
            <a:chExt cx="464344" cy="435769"/>
          </a:xfrm>
          <a:solidFill>
            <a:srgbClr val="222B34"/>
          </a:solidFill>
        </p:grpSpPr>
        <p:sp>
          <p:nvSpPr>
            <p:cNvPr id="11"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12"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4"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5"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6"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7"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8"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29"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sp>
          <p:nvSpPr>
            <p:cNvPr id="30"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SimSun"/>
                <a:sym typeface="Gill Sans" charset="0"/>
              </a:endParaRPr>
            </a:p>
          </p:txBody>
        </p:sp>
      </p:grpSp>
    </p:spTree>
  </p:cSld>
  <p:clrMapOvr>
    <a:masterClrMapping/>
  </p:clrMapOvr>
</p:sld>
</file>

<file path=ppt/theme/theme1.xml><?xml version="1.0" encoding="utf-8"?>
<a:theme xmlns:a="http://schemas.openxmlformats.org/drawingml/2006/main" name="第一PPT，www.1ppt.com">
  <a:themeElements>
    <a:clrScheme name="沉稳简约1">
      <a:dk1>
        <a:sysClr val="windowText" lastClr="000000"/>
      </a:dk1>
      <a:lt1>
        <a:sysClr val="window" lastClr="FFFFFF"/>
      </a:lt1>
      <a:dk2>
        <a:srgbClr val="44546A"/>
      </a:dk2>
      <a:lt2>
        <a:srgbClr val="E7E6E6"/>
      </a:lt2>
      <a:accent1>
        <a:srgbClr val="222B34"/>
      </a:accent1>
      <a:accent2>
        <a:srgbClr val="F6F4F7"/>
      </a:accent2>
      <a:accent3>
        <a:srgbClr val="A5A5A5"/>
      </a:accent3>
      <a:accent4>
        <a:srgbClr val="FFC000"/>
      </a:accent4>
      <a:accent5>
        <a:srgbClr val="5B9BD5"/>
      </a:accent5>
      <a:accent6>
        <a:srgbClr val="70AD47"/>
      </a:accent6>
      <a:hlink>
        <a:srgbClr val="000000"/>
      </a:hlink>
      <a:folHlink>
        <a:srgbClr val="954F72"/>
      </a:folHlink>
    </a:clrScheme>
    <a:fontScheme name="自定义 1">
      <a:majorFont>
        <a:latin typeface="Arial"/>
        <a:ea typeface="微软雅黑"/>
        <a:cs typeface=""/>
      </a:majorFont>
      <a:minorFont>
        <a:latin typeface="Calibri Ligh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1492</Words>
  <Application>WPS Presentation</Application>
  <PresentationFormat>全屏显示(16:9)</PresentationFormat>
  <Paragraphs>129</Paragraphs>
  <Slides>18</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18</vt:i4>
      </vt:variant>
    </vt:vector>
  </HeadingPairs>
  <TitlesOfParts>
    <vt:vector size="37" baseType="lpstr">
      <vt:lpstr>Arial</vt:lpstr>
      <vt:lpstr>SimSun</vt:lpstr>
      <vt:lpstr>Wingdings</vt:lpstr>
      <vt:lpstr>DejaVu Sans</vt:lpstr>
      <vt:lpstr>Calibri Light</vt:lpstr>
      <vt:lpstr>Microsoft YaHei</vt:lpstr>
      <vt:lpstr>Gill Sans</vt:lpstr>
      <vt:lpstr>Calibri</vt:lpstr>
      <vt:lpstr>SimSun</vt:lpstr>
      <vt:lpstr>Times New Roman</vt:lpstr>
      <vt:lpstr>Tibetan Machine Uni</vt:lpstr>
      <vt:lpstr>DejaVu Math TeX Gyre</vt:lpstr>
      <vt:lpstr>Arial</vt:lpstr>
      <vt:lpstr>Microsoft YaHei</vt:lpstr>
      <vt:lpstr>Droid Sans Fallback</vt:lpstr>
      <vt:lpstr>Microsoft YaHei</vt:lpstr>
      <vt:lpstr>Arial Unicode MS</vt:lpstr>
      <vt:lpstr>Gubbi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dc:title>
  <dc:creator>第一PPT</dc:creator>
  <cp:keywords>www.1ppt.com</cp:keywords>
  <dc:description>www.1ppt.com</dc:description>
  <cp:lastModifiedBy>yuanhang</cp:lastModifiedBy>
  <cp:revision>112</cp:revision>
  <dcterms:created xsi:type="dcterms:W3CDTF">2024-07-16T08:24:47Z</dcterms:created>
  <dcterms:modified xsi:type="dcterms:W3CDTF">2024-07-16T08:24:47Z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1033-11.1.0.10976</vt:lpwstr>
  </property>
</Properties>
</file>